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36"/>
  </p:notesMasterIdLst>
  <p:sldIdLst>
    <p:sldId id="295" r:id="rId5"/>
    <p:sldId id="262" r:id="rId6"/>
    <p:sldId id="296" r:id="rId7"/>
    <p:sldId id="297" r:id="rId8"/>
    <p:sldId id="260" r:id="rId9"/>
    <p:sldId id="298" r:id="rId10"/>
    <p:sldId id="299" r:id="rId11"/>
    <p:sldId id="300" r:id="rId12"/>
    <p:sldId id="256" r:id="rId13"/>
    <p:sldId id="294" r:id="rId14"/>
    <p:sldId id="258" r:id="rId15"/>
    <p:sldId id="259" r:id="rId16"/>
    <p:sldId id="261" r:id="rId17"/>
    <p:sldId id="263" r:id="rId18"/>
    <p:sldId id="264" r:id="rId19"/>
    <p:sldId id="265" r:id="rId20"/>
    <p:sldId id="267" r:id="rId21"/>
    <p:sldId id="272" r:id="rId22"/>
    <p:sldId id="257" r:id="rId23"/>
    <p:sldId id="279" r:id="rId24"/>
    <p:sldId id="282" r:id="rId25"/>
    <p:sldId id="284" r:id="rId26"/>
    <p:sldId id="286" r:id="rId27"/>
    <p:sldId id="285" r:id="rId28"/>
    <p:sldId id="287" r:id="rId29"/>
    <p:sldId id="289" r:id="rId30"/>
    <p:sldId id="290" r:id="rId31"/>
    <p:sldId id="291" r:id="rId32"/>
    <p:sldId id="292" r:id="rId33"/>
    <p:sldId id="293" r:id="rId34"/>
    <p:sldId id="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6191A"/>
    <a:srgbClr val="491616"/>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81"/>
    <p:restoredTop sz="94708"/>
  </p:normalViewPr>
  <p:slideViewPr>
    <p:cSldViewPr snapToGrid="0">
      <p:cViewPr varScale="1">
        <p:scale>
          <a:sx n="69" d="100"/>
          <a:sy n="69" d="100"/>
        </p:scale>
        <p:origin x="4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witt, Barbara A" userId="da1a687c-4971-489d-98cc-8e9d6ba3b65d" providerId="ADAL" clId="{53A8EDFF-77EB-46A5-BC22-ED9A2D0DFEA1}"/>
    <pc:docChg chg="custSel addSld modSld">
      <pc:chgData name="Hewitt, Barbara A" userId="da1a687c-4971-489d-98cc-8e9d6ba3b65d" providerId="ADAL" clId="{53A8EDFF-77EB-46A5-BC22-ED9A2D0DFEA1}" dt="2025-03-27T03:55:29.315" v="20" actId="478"/>
      <pc:docMkLst>
        <pc:docMk/>
      </pc:docMkLst>
      <pc:sldChg chg="addSp modSp mod">
        <pc:chgData name="Hewitt, Barbara A" userId="da1a687c-4971-489d-98cc-8e9d6ba3b65d" providerId="ADAL" clId="{53A8EDFF-77EB-46A5-BC22-ED9A2D0DFEA1}" dt="2025-03-27T03:47:08.517" v="2" actId="1076"/>
        <pc:sldMkLst>
          <pc:docMk/>
          <pc:sldMk cId="2136948121" sldId="257"/>
        </pc:sldMkLst>
        <pc:picChg chg="add mod">
          <ac:chgData name="Hewitt, Barbara A" userId="da1a687c-4971-489d-98cc-8e9d6ba3b65d" providerId="ADAL" clId="{53A8EDFF-77EB-46A5-BC22-ED9A2D0DFEA1}" dt="2025-03-27T03:47:08.517" v="2" actId="1076"/>
          <ac:picMkLst>
            <pc:docMk/>
            <pc:sldMk cId="2136948121" sldId="257"/>
            <ac:picMk id="8" creationId="{64207583-DDA4-2AB7-8676-B99FFBA27A40}"/>
          </ac:picMkLst>
        </pc:picChg>
      </pc:sldChg>
      <pc:sldChg chg="modSp mod">
        <pc:chgData name="Hewitt, Barbara A" userId="da1a687c-4971-489d-98cc-8e9d6ba3b65d" providerId="ADAL" clId="{53A8EDFF-77EB-46A5-BC22-ED9A2D0DFEA1}" dt="2025-03-27T03:54:21.542" v="4" actId="20577"/>
        <pc:sldMkLst>
          <pc:docMk/>
          <pc:sldMk cId="2396464340" sldId="285"/>
        </pc:sldMkLst>
        <pc:spChg chg="mod">
          <ac:chgData name="Hewitt, Barbara A" userId="da1a687c-4971-489d-98cc-8e9d6ba3b65d" providerId="ADAL" clId="{53A8EDFF-77EB-46A5-BC22-ED9A2D0DFEA1}" dt="2025-03-27T03:54:21.542" v="4" actId="20577"/>
          <ac:spMkLst>
            <pc:docMk/>
            <pc:sldMk cId="2396464340" sldId="285"/>
            <ac:spMk id="7" creationId="{C10C7671-04C7-3BD3-26AD-1384F72EC617}"/>
          </ac:spMkLst>
        </pc:spChg>
      </pc:sldChg>
      <pc:sldChg chg="addSp modSp mod">
        <pc:chgData name="Hewitt, Barbara A" userId="da1a687c-4971-489d-98cc-8e9d6ba3b65d" providerId="ADAL" clId="{53A8EDFF-77EB-46A5-BC22-ED9A2D0DFEA1}" dt="2025-03-27T03:55:04.852" v="8" actId="1076"/>
        <pc:sldMkLst>
          <pc:docMk/>
          <pc:sldMk cId="572744186" sldId="293"/>
        </pc:sldMkLst>
        <pc:picChg chg="add mod">
          <ac:chgData name="Hewitt, Barbara A" userId="da1a687c-4971-489d-98cc-8e9d6ba3b65d" providerId="ADAL" clId="{53A8EDFF-77EB-46A5-BC22-ED9A2D0DFEA1}" dt="2025-03-27T03:55:04.852" v="8" actId="1076"/>
          <ac:picMkLst>
            <pc:docMk/>
            <pc:sldMk cId="572744186" sldId="293"/>
            <ac:picMk id="10" creationId="{11528CF5-8E02-FCA4-9360-4AF971E9EF65}"/>
          </ac:picMkLst>
        </pc:picChg>
      </pc:sldChg>
      <pc:sldChg chg="delSp modSp new mod">
        <pc:chgData name="Hewitt, Barbara A" userId="da1a687c-4971-489d-98cc-8e9d6ba3b65d" providerId="ADAL" clId="{53A8EDFF-77EB-46A5-BC22-ED9A2D0DFEA1}" dt="2025-03-27T03:55:29.315" v="20" actId="478"/>
        <pc:sldMkLst>
          <pc:docMk/>
          <pc:sldMk cId="2689287022" sldId="301"/>
        </pc:sldMkLst>
        <pc:spChg chg="del">
          <ac:chgData name="Hewitt, Barbara A" userId="da1a687c-4971-489d-98cc-8e9d6ba3b65d" providerId="ADAL" clId="{53A8EDFF-77EB-46A5-BC22-ED9A2D0DFEA1}" dt="2025-03-27T03:55:29.315" v="20" actId="478"/>
          <ac:spMkLst>
            <pc:docMk/>
            <pc:sldMk cId="2689287022" sldId="301"/>
            <ac:spMk id="3" creationId="{694D00C6-5A84-6742-75B9-C0CE48609338}"/>
          </ac:spMkLst>
        </pc:spChg>
        <pc:spChg chg="mod">
          <ac:chgData name="Hewitt, Barbara A" userId="da1a687c-4971-489d-98cc-8e9d6ba3b65d" providerId="ADAL" clId="{53A8EDFF-77EB-46A5-BC22-ED9A2D0DFEA1}" dt="2025-03-27T03:55:24.504" v="19" actId="20577"/>
          <ac:spMkLst>
            <pc:docMk/>
            <pc:sldMk cId="2689287022" sldId="301"/>
            <ac:spMk id="4" creationId="{A9835DED-90D6-5685-2E11-E7F3C29EE4C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80324-6E26-0041-84F5-C390A465FDC0}"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D5D1F9D2-1CF4-D646-9D21-615ABDD9DC6A}">
      <dgm:prSet phldrT="[Text]"/>
      <dgm:spPr>
        <a:solidFill>
          <a:srgbClr val="E8E2D8"/>
        </a:solidFill>
      </dgm:spPr>
      <dgm:t>
        <a:bodyPr/>
        <a:lstStyle/>
        <a:p>
          <a:r>
            <a:rPr lang="en-US" dirty="0">
              <a:latin typeface="PT Serif" panose="020A0603040505020204" pitchFamily="18" charset="77"/>
            </a:rPr>
            <a:t>Example</a:t>
          </a:r>
        </a:p>
      </dgm:t>
    </dgm:pt>
    <dgm:pt modelId="{CDFA7506-E3D8-3640-881A-E0CE00591FAA}" type="parTrans" cxnId="{06D12D60-D8F0-684B-8677-B332A64DC1B6}">
      <dgm:prSet/>
      <dgm:spPr/>
      <dgm:t>
        <a:bodyPr/>
        <a:lstStyle/>
        <a:p>
          <a:endParaRPr lang="en-US"/>
        </a:p>
      </dgm:t>
    </dgm:pt>
    <dgm:pt modelId="{6FF7F1E0-EDE1-1440-B840-972C2374A3E0}" type="sibTrans" cxnId="{06D12D60-D8F0-684B-8677-B332A64DC1B6}">
      <dgm:prSet/>
      <dgm:spPr/>
      <dgm:t>
        <a:bodyPr/>
        <a:lstStyle/>
        <a:p>
          <a:endParaRPr lang="en-US"/>
        </a:p>
      </dgm:t>
    </dgm:pt>
    <dgm:pt modelId="{505EF377-E864-AE46-8E0C-C726F2EE5732}">
      <dgm:prSet phldrT="[Text]" custT="1"/>
      <dgm:spPr>
        <a:effectLst>
          <a:softEdge rad="603007"/>
        </a:effectLst>
      </dgm:spPr>
      <dgm:t>
        <a:bodyPr/>
        <a:lstStyle/>
        <a:p>
          <a:r>
            <a:rPr lang="en-US" sz="4000" dirty="0">
              <a:solidFill>
                <a:schemeClr val="dk1">
                  <a:hueOff val="0"/>
                  <a:satOff val="0"/>
                  <a:lumOff val="0"/>
                  <a:alpha val="57000"/>
                </a:schemeClr>
              </a:solidFill>
              <a:latin typeface="PT Serif" panose="020A0603040505020204" pitchFamily="18" charset="77"/>
            </a:rPr>
            <a:t>Defense</a:t>
          </a:r>
        </a:p>
      </dgm:t>
    </dgm:pt>
    <dgm:pt modelId="{A868A9D5-F499-744A-8682-5591A3F66897}" type="parTrans" cxnId="{18A671FB-EA61-704E-83BF-130694B1DE10}">
      <dgm:prSet/>
      <dgm:spPr/>
      <dgm:t>
        <a:bodyPr/>
        <a:lstStyle/>
        <a:p>
          <a:endParaRPr lang="en-US"/>
        </a:p>
      </dgm:t>
    </dgm:pt>
    <dgm:pt modelId="{CCD1DDB8-C1FE-0544-8A05-661932A83A57}" type="sibTrans" cxnId="{18A671FB-EA61-704E-83BF-130694B1DE10}">
      <dgm:prSet/>
      <dgm:spPr/>
      <dgm:t>
        <a:bodyPr/>
        <a:lstStyle/>
        <a:p>
          <a:endParaRPr lang="en-US"/>
        </a:p>
      </dgm:t>
    </dgm:pt>
    <dgm:pt modelId="{6ECA6DF9-A6C7-C44C-984C-D2C0FE19A9FC}">
      <dgm:prSet phldrT="[Text]" custT="1"/>
      <dgm:spPr>
        <a:effectLst>
          <a:softEdge rad="603007"/>
        </a:effectLst>
      </dgm:spPr>
      <dgm:t>
        <a:bodyPr/>
        <a:lstStyle/>
        <a:p>
          <a:r>
            <a:rPr lang="en-US" sz="4000" dirty="0">
              <a:solidFill>
                <a:schemeClr val="dk1">
                  <a:hueOff val="0"/>
                  <a:satOff val="0"/>
                  <a:lumOff val="0"/>
                  <a:alpha val="57000"/>
                </a:schemeClr>
              </a:solidFill>
              <a:latin typeface="PT Serif" panose="020A0603040505020204" pitchFamily="18" charset="77"/>
            </a:rPr>
            <a:t>Credible Sources</a:t>
          </a:r>
          <a:endParaRPr lang="en-US" sz="4800" dirty="0">
            <a:solidFill>
              <a:schemeClr val="dk1">
                <a:hueOff val="0"/>
                <a:satOff val="0"/>
                <a:lumOff val="0"/>
                <a:alpha val="57000"/>
              </a:schemeClr>
            </a:solidFill>
            <a:latin typeface="PT Serif" panose="020A0603040505020204" pitchFamily="18" charset="77"/>
          </a:endParaRPr>
        </a:p>
      </dgm:t>
    </dgm:pt>
    <dgm:pt modelId="{9107C863-B616-2849-A28C-C3AAFD3E362B}" type="parTrans" cxnId="{11DD3E49-1C3A-034B-8D85-ED19E874B61C}">
      <dgm:prSet/>
      <dgm:spPr/>
      <dgm:t>
        <a:bodyPr/>
        <a:lstStyle/>
        <a:p>
          <a:endParaRPr lang="en-US"/>
        </a:p>
      </dgm:t>
    </dgm:pt>
    <dgm:pt modelId="{E94F56F1-0AA9-C84B-879C-B51DAC7CD197}" type="sibTrans" cxnId="{11DD3E49-1C3A-034B-8D85-ED19E874B61C}">
      <dgm:prSet/>
      <dgm:spPr/>
      <dgm:t>
        <a:bodyPr/>
        <a:lstStyle/>
        <a:p>
          <a:endParaRPr lang="en-US"/>
        </a:p>
      </dgm:t>
    </dgm:pt>
    <dgm:pt modelId="{CAFFD213-9E8D-D445-BCAA-C27F377836CC}">
      <dgm:prSet custT="1"/>
      <dgm:spPr>
        <a:effectLst>
          <a:softEdge rad="603007"/>
        </a:effectLst>
      </dgm:spPr>
      <dgm:t>
        <a:bodyPr/>
        <a:lstStyle/>
        <a:p>
          <a:r>
            <a:rPr lang="en-US" sz="4000" dirty="0">
              <a:solidFill>
                <a:schemeClr val="dk1">
                  <a:hueOff val="0"/>
                  <a:satOff val="0"/>
                  <a:lumOff val="0"/>
                  <a:alpha val="57000"/>
                </a:schemeClr>
              </a:solidFill>
              <a:latin typeface="PT Serif" panose="020A0603040505020204" pitchFamily="18" charset="77"/>
            </a:rPr>
            <a:t>Reflective</a:t>
          </a:r>
        </a:p>
      </dgm:t>
    </dgm:pt>
    <dgm:pt modelId="{660C9CC0-7BA8-274E-9150-6EC062253FBB}" type="parTrans" cxnId="{705C5D53-8CD6-934D-9DF4-6F5251526A89}">
      <dgm:prSet/>
      <dgm:spPr/>
      <dgm:t>
        <a:bodyPr/>
        <a:lstStyle/>
        <a:p>
          <a:endParaRPr lang="en-US"/>
        </a:p>
      </dgm:t>
    </dgm:pt>
    <dgm:pt modelId="{358095E1-7B3F-F046-BCF6-797BC22D0921}" type="sibTrans" cxnId="{705C5D53-8CD6-934D-9DF4-6F5251526A89}">
      <dgm:prSet/>
      <dgm:spPr/>
      <dgm:t>
        <a:bodyPr/>
        <a:lstStyle/>
        <a:p>
          <a:endParaRPr lang="en-US"/>
        </a:p>
      </dgm:t>
    </dgm:pt>
    <dgm:pt modelId="{32899049-CC58-3043-ACB5-E5AB8ECB4342}" type="pres">
      <dgm:prSet presAssocID="{96C80324-6E26-0041-84F5-C390A465FDC0}" presName="linear" presStyleCnt="0">
        <dgm:presLayoutVars>
          <dgm:dir/>
          <dgm:animLvl val="lvl"/>
          <dgm:resizeHandles val="exact"/>
        </dgm:presLayoutVars>
      </dgm:prSet>
      <dgm:spPr/>
    </dgm:pt>
    <dgm:pt modelId="{5BEEA37A-D643-B440-A166-29E124695DA9}" type="pres">
      <dgm:prSet presAssocID="{D5D1F9D2-1CF4-D646-9D21-615ABDD9DC6A}" presName="parentLin" presStyleCnt="0"/>
      <dgm:spPr/>
    </dgm:pt>
    <dgm:pt modelId="{35FDB63A-B054-2E40-B8DC-2ADCD1A13C4C}" type="pres">
      <dgm:prSet presAssocID="{D5D1F9D2-1CF4-D646-9D21-615ABDD9DC6A}" presName="parentLeftMargin" presStyleLbl="node1" presStyleIdx="0" presStyleCnt="1"/>
      <dgm:spPr/>
    </dgm:pt>
    <dgm:pt modelId="{31E9BDDF-1C17-F246-9B69-5BECD543DDC6}" type="pres">
      <dgm:prSet presAssocID="{D5D1F9D2-1CF4-D646-9D21-615ABDD9DC6A}" presName="parentText" presStyleLbl="node1" presStyleIdx="0" presStyleCnt="1" custScaleX="104335" custScaleY="67702" custLinFactNeighborX="-89710" custLinFactNeighborY="18582">
        <dgm:presLayoutVars>
          <dgm:chMax val="0"/>
          <dgm:bulletEnabled val="1"/>
        </dgm:presLayoutVars>
      </dgm:prSet>
      <dgm:spPr>
        <a:xfrm>
          <a:off x="31281" y="545913"/>
          <a:ext cx="4440466" cy="1299065"/>
        </a:xfrm>
        <a:prstGeom prst="roundRect">
          <a:avLst/>
        </a:prstGeom>
      </dgm:spPr>
    </dgm:pt>
    <dgm:pt modelId="{168D00A1-FAC5-C748-9506-307600FA0395}" type="pres">
      <dgm:prSet presAssocID="{D5D1F9D2-1CF4-D646-9D21-615ABDD9DC6A}" presName="negativeSpace" presStyleCnt="0"/>
      <dgm:spPr/>
    </dgm:pt>
    <dgm:pt modelId="{6C854390-F05C-8A44-A442-97AB4453D537}" type="pres">
      <dgm:prSet presAssocID="{D5D1F9D2-1CF4-D646-9D21-615ABDD9DC6A}" presName="childText" presStyleLbl="conFgAcc1" presStyleIdx="0" presStyleCnt="1">
        <dgm:presLayoutVars>
          <dgm:bulletEnabled val="1"/>
        </dgm:presLayoutVars>
      </dgm:prSet>
      <dgm:spPr/>
    </dgm:pt>
  </dgm:ptLst>
  <dgm:cxnLst>
    <dgm:cxn modelId="{11FE3009-72F9-494D-9D7D-BED1D8C57E97}" type="presOf" srcId="{D5D1F9D2-1CF4-D646-9D21-615ABDD9DC6A}" destId="{31E9BDDF-1C17-F246-9B69-5BECD543DDC6}" srcOrd="1" destOrd="0" presId="urn:microsoft.com/office/officeart/2005/8/layout/list1"/>
    <dgm:cxn modelId="{74025928-7A3B-1145-8723-366BFA7E81B8}" type="presOf" srcId="{D5D1F9D2-1CF4-D646-9D21-615ABDD9DC6A}" destId="{35FDB63A-B054-2E40-B8DC-2ADCD1A13C4C}" srcOrd="0" destOrd="0" presId="urn:microsoft.com/office/officeart/2005/8/layout/list1"/>
    <dgm:cxn modelId="{4F47855C-0B21-CC45-9B76-1CA0A7983AA0}" type="presOf" srcId="{505EF377-E864-AE46-8E0C-C726F2EE5732}" destId="{6C854390-F05C-8A44-A442-97AB4453D537}" srcOrd="0" destOrd="1" presId="urn:microsoft.com/office/officeart/2005/8/layout/list1"/>
    <dgm:cxn modelId="{06D12D60-D8F0-684B-8677-B332A64DC1B6}" srcId="{96C80324-6E26-0041-84F5-C390A465FDC0}" destId="{D5D1F9D2-1CF4-D646-9D21-615ABDD9DC6A}" srcOrd="0" destOrd="0" parTransId="{CDFA7506-E3D8-3640-881A-E0CE00591FAA}" sibTransId="{6FF7F1E0-EDE1-1440-B840-972C2374A3E0}"/>
    <dgm:cxn modelId="{11DD3E49-1C3A-034B-8D85-ED19E874B61C}" srcId="{D5D1F9D2-1CF4-D646-9D21-615ABDD9DC6A}" destId="{6ECA6DF9-A6C7-C44C-984C-D2C0FE19A9FC}" srcOrd="2" destOrd="0" parTransId="{9107C863-B616-2849-A28C-C3AAFD3E362B}" sibTransId="{E94F56F1-0AA9-C84B-879C-B51DAC7CD197}"/>
    <dgm:cxn modelId="{705C5D53-8CD6-934D-9DF4-6F5251526A89}" srcId="{D5D1F9D2-1CF4-D646-9D21-615ABDD9DC6A}" destId="{CAFFD213-9E8D-D445-BCAA-C27F377836CC}" srcOrd="0" destOrd="0" parTransId="{660C9CC0-7BA8-274E-9150-6EC062253FBB}" sibTransId="{358095E1-7B3F-F046-BCF6-797BC22D0921}"/>
    <dgm:cxn modelId="{FD61509F-F9A1-CC49-AC54-2F2E4436BFE0}" type="presOf" srcId="{96C80324-6E26-0041-84F5-C390A465FDC0}" destId="{32899049-CC58-3043-ACB5-E5AB8ECB4342}" srcOrd="0" destOrd="0" presId="urn:microsoft.com/office/officeart/2005/8/layout/list1"/>
    <dgm:cxn modelId="{FD78BAC5-477D-4E41-AD1C-EFB41BB4D248}" type="presOf" srcId="{CAFFD213-9E8D-D445-BCAA-C27F377836CC}" destId="{6C854390-F05C-8A44-A442-97AB4453D537}" srcOrd="0" destOrd="0" presId="urn:microsoft.com/office/officeart/2005/8/layout/list1"/>
    <dgm:cxn modelId="{DD320AEA-8DE8-954A-8560-CC841AB08803}" type="presOf" srcId="{6ECA6DF9-A6C7-C44C-984C-D2C0FE19A9FC}" destId="{6C854390-F05C-8A44-A442-97AB4453D537}" srcOrd="0" destOrd="2" presId="urn:microsoft.com/office/officeart/2005/8/layout/list1"/>
    <dgm:cxn modelId="{18A671FB-EA61-704E-83BF-130694B1DE10}" srcId="{D5D1F9D2-1CF4-D646-9D21-615ABDD9DC6A}" destId="{505EF377-E864-AE46-8E0C-C726F2EE5732}" srcOrd="1" destOrd="0" parTransId="{A868A9D5-F499-744A-8682-5591A3F66897}" sibTransId="{CCD1DDB8-C1FE-0544-8A05-661932A83A57}"/>
    <dgm:cxn modelId="{5B7B420A-66B5-2E47-A313-FD5305C6DAFC}" type="presParOf" srcId="{32899049-CC58-3043-ACB5-E5AB8ECB4342}" destId="{5BEEA37A-D643-B440-A166-29E124695DA9}" srcOrd="0" destOrd="0" presId="urn:microsoft.com/office/officeart/2005/8/layout/list1"/>
    <dgm:cxn modelId="{E325C9FF-7EFC-2C4E-9482-6963A5EAE3FD}" type="presParOf" srcId="{5BEEA37A-D643-B440-A166-29E124695DA9}" destId="{35FDB63A-B054-2E40-B8DC-2ADCD1A13C4C}" srcOrd="0" destOrd="0" presId="urn:microsoft.com/office/officeart/2005/8/layout/list1"/>
    <dgm:cxn modelId="{0F7452CF-F092-1F49-82DA-AB5A1212EB4D}" type="presParOf" srcId="{5BEEA37A-D643-B440-A166-29E124695DA9}" destId="{31E9BDDF-1C17-F246-9B69-5BECD543DDC6}" srcOrd="1" destOrd="0" presId="urn:microsoft.com/office/officeart/2005/8/layout/list1"/>
    <dgm:cxn modelId="{A72DB2F8-8643-C34E-90FD-B7AF98C8C12B}" type="presParOf" srcId="{32899049-CC58-3043-ACB5-E5AB8ECB4342}" destId="{168D00A1-FAC5-C748-9506-307600FA0395}" srcOrd="1" destOrd="0" presId="urn:microsoft.com/office/officeart/2005/8/layout/list1"/>
    <dgm:cxn modelId="{C3E07D22-F400-774E-BE39-6D981F046238}" type="presParOf" srcId="{32899049-CC58-3043-ACB5-E5AB8ECB4342}" destId="{6C854390-F05C-8A44-A442-97AB4453D53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4390-F05C-8A44-A442-97AB4453D537}">
      <dsp:nvSpPr>
        <dsp:cNvPr id="0" name=""/>
        <dsp:cNvSpPr/>
      </dsp:nvSpPr>
      <dsp:spPr>
        <a:xfrm>
          <a:off x="0" y="281383"/>
          <a:ext cx="5066632" cy="33736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a:softEdge rad="603007"/>
        </a:effectLst>
      </dsp:spPr>
      <dsp:style>
        <a:lnRef idx="2">
          <a:scrgbClr r="0" g="0" b="0"/>
        </a:lnRef>
        <a:fillRef idx="1">
          <a:scrgbClr r="0" g="0" b="0"/>
        </a:fillRef>
        <a:effectRef idx="0">
          <a:scrgbClr r="0" g="0" b="0"/>
        </a:effectRef>
        <a:fontRef idx="minor"/>
      </dsp:style>
      <dsp:txBody>
        <a:bodyPr spcFirstLastPara="0" vert="horz" wrap="square" lIns="393227" tIns="1062228" rIns="393227" bIns="284480" numCol="1" spcCol="1270" anchor="t" anchorCtr="0">
          <a:noAutofit/>
        </a:bodyPr>
        <a:lstStyle/>
        <a:p>
          <a:pPr marL="285750" lvl="1" indent="-285750" algn="l" defTabSz="1778000">
            <a:lnSpc>
              <a:spcPct val="90000"/>
            </a:lnSpc>
            <a:spcBef>
              <a:spcPct val="0"/>
            </a:spcBef>
            <a:spcAft>
              <a:spcPct val="15000"/>
            </a:spcAft>
            <a:buChar char="•"/>
          </a:pPr>
          <a:r>
            <a:rPr lang="en-US" sz="4000" kern="1200" dirty="0">
              <a:solidFill>
                <a:schemeClr val="dk1">
                  <a:hueOff val="0"/>
                  <a:satOff val="0"/>
                  <a:lumOff val="0"/>
                  <a:alpha val="57000"/>
                </a:schemeClr>
              </a:solidFill>
              <a:latin typeface="PT Serif" panose="020A0603040505020204" pitchFamily="18" charset="77"/>
            </a:rPr>
            <a:t>Reflective</a:t>
          </a:r>
        </a:p>
        <a:p>
          <a:pPr marL="285750" lvl="1" indent="-285750" algn="l" defTabSz="1778000">
            <a:lnSpc>
              <a:spcPct val="90000"/>
            </a:lnSpc>
            <a:spcBef>
              <a:spcPct val="0"/>
            </a:spcBef>
            <a:spcAft>
              <a:spcPct val="15000"/>
            </a:spcAft>
            <a:buChar char="•"/>
          </a:pPr>
          <a:r>
            <a:rPr lang="en-US" sz="4000" kern="1200" dirty="0">
              <a:solidFill>
                <a:schemeClr val="dk1">
                  <a:hueOff val="0"/>
                  <a:satOff val="0"/>
                  <a:lumOff val="0"/>
                  <a:alpha val="57000"/>
                </a:schemeClr>
              </a:solidFill>
              <a:latin typeface="PT Serif" panose="020A0603040505020204" pitchFamily="18" charset="77"/>
            </a:rPr>
            <a:t>Defense</a:t>
          </a:r>
        </a:p>
        <a:p>
          <a:pPr marL="285750" lvl="1" indent="-285750" algn="l" defTabSz="1778000">
            <a:lnSpc>
              <a:spcPct val="90000"/>
            </a:lnSpc>
            <a:spcBef>
              <a:spcPct val="0"/>
            </a:spcBef>
            <a:spcAft>
              <a:spcPct val="15000"/>
            </a:spcAft>
            <a:buChar char="•"/>
          </a:pPr>
          <a:r>
            <a:rPr lang="en-US" sz="4000" kern="1200" dirty="0">
              <a:solidFill>
                <a:schemeClr val="dk1">
                  <a:hueOff val="0"/>
                  <a:satOff val="0"/>
                  <a:lumOff val="0"/>
                  <a:alpha val="57000"/>
                </a:schemeClr>
              </a:solidFill>
              <a:latin typeface="PT Serif" panose="020A0603040505020204" pitchFamily="18" charset="77"/>
            </a:rPr>
            <a:t>Credible Sources</a:t>
          </a:r>
          <a:endParaRPr lang="en-US" sz="4800" kern="1200" dirty="0">
            <a:solidFill>
              <a:schemeClr val="dk1">
                <a:hueOff val="0"/>
                <a:satOff val="0"/>
                <a:lumOff val="0"/>
                <a:alpha val="57000"/>
              </a:schemeClr>
            </a:solidFill>
            <a:latin typeface="PT Serif" panose="020A0603040505020204" pitchFamily="18" charset="77"/>
          </a:endParaRPr>
        </a:p>
      </dsp:txBody>
      <dsp:txXfrm>
        <a:off x="0" y="281383"/>
        <a:ext cx="5066632" cy="3373650"/>
      </dsp:txXfrm>
    </dsp:sp>
    <dsp:sp modelId="{31E9BDDF-1C17-F246-9B69-5BECD543DDC6}">
      <dsp:nvSpPr>
        <dsp:cNvPr id="0" name=""/>
        <dsp:cNvSpPr/>
      </dsp:nvSpPr>
      <dsp:spPr>
        <a:xfrm>
          <a:off x="26067" y="294631"/>
          <a:ext cx="3700389" cy="1019267"/>
        </a:xfrm>
        <a:prstGeom prst="roundRect">
          <a:avLst/>
        </a:prstGeom>
        <a:solidFill>
          <a:srgbClr val="E8E2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055" tIns="0" rIns="134055" bIns="0" numCol="1" spcCol="1270" anchor="ctr" anchorCtr="0">
          <a:noAutofit/>
        </a:bodyPr>
        <a:lstStyle/>
        <a:p>
          <a:pPr marL="0" lvl="0" indent="0" algn="l" defTabSz="2266950">
            <a:lnSpc>
              <a:spcPct val="90000"/>
            </a:lnSpc>
            <a:spcBef>
              <a:spcPct val="0"/>
            </a:spcBef>
            <a:spcAft>
              <a:spcPct val="35000"/>
            </a:spcAft>
            <a:buNone/>
          </a:pPr>
          <a:r>
            <a:rPr lang="en-US" sz="5100" kern="1200" dirty="0">
              <a:latin typeface="PT Serif" panose="020A0603040505020204" pitchFamily="18" charset="77"/>
            </a:rPr>
            <a:t>Example</a:t>
          </a:r>
        </a:p>
      </dsp:txBody>
      <dsp:txXfrm>
        <a:off x="75824" y="344388"/>
        <a:ext cx="3600875" cy="9197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8F784-7610-C931-23CA-6118C32FA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4491E-10D7-43EA-B339-DE78F8634B0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DFDE66-340F-BFBF-2ADB-540381A008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C3CCA1-4C8D-7236-2AA3-52CAEAE5D5C3}"/>
              </a:ext>
            </a:extLst>
          </p:cNvPr>
          <p:cNvSpPr>
            <a:spLocks noGrp="1"/>
          </p:cNvSpPr>
          <p:nvPr>
            <p:ph type="sldNum" sz="quarter" idx="5"/>
          </p:nvPr>
        </p:nvSpPr>
        <p:spPr/>
        <p:txBody>
          <a:bodyPr/>
          <a:lstStyle/>
          <a:p>
            <a:fld id="{2BE11742-AE36-EC4A-BC7A-F4F5A3B8117D}" type="slidenum">
              <a:rPr lang="en-US" smtClean="0"/>
              <a:t>21</a:t>
            </a:fld>
            <a:endParaRPr lang="en-US"/>
          </a:p>
        </p:txBody>
      </p:sp>
    </p:spTree>
    <p:extLst>
      <p:ext uri="{BB962C8B-B14F-4D97-AF65-F5344CB8AC3E}">
        <p14:creationId xmlns:p14="http://schemas.microsoft.com/office/powerpoint/2010/main" val="1927783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6BBC4-E5CE-F3B5-5BB4-7E13F3711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630EB-9B52-DA5B-54CF-C288E355593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C45933F-8AB6-1196-F4E9-66B6852FC4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A99CCF-462F-A9DE-EEC5-C94667796371}"/>
              </a:ext>
            </a:extLst>
          </p:cNvPr>
          <p:cNvSpPr>
            <a:spLocks noGrp="1"/>
          </p:cNvSpPr>
          <p:nvPr>
            <p:ph type="sldNum" sz="quarter" idx="5"/>
          </p:nvPr>
        </p:nvSpPr>
        <p:spPr/>
        <p:txBody>
          <a:bodyPr/>
          <a:lstStyle/>
          <a:p>
            <a:fld id="{2BE11742-AE36-EC4A-BC7A-F4F5A3B8117D}" type="slidenum">
              <a:rPr lang="en-US" smtClean="0"/>
              <a:t>22</a:t>
            </a:fld>
            <a:endParaRPr lang="en-US"/>
          </a:p>
        </p:txBody>
      </p:sp>
    </p:spTree>
    <p:extLst>
      <p:ext uri="{BB962C8B-B14F-4D97-AF65-F5344CB8AC3E}">
        <p14:creationId xmlns:p14="http://schemas.microsoft.com/office/powerpoint/2010/main" val="243886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94863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a:spcBef>
                <a:spcPts val="0"/>
              </a:spcBef>
              <a:spcAft>
                <a:spcPts val="0"/>
              </a:spcAft>
            </a:pPr>
            <a:endParaRPr lang="en-US" dirty="0"/>
          </a:p>
        </p:txBody>
      </p:sp>
    </p:spTree>
    <p:extLst>
      <p:ext uri="{BB962C8B-B14F-4D97-AF65-F5344CB8AC3E}">
        <p14:creationId xmlns:p14="http://schemas.microsoft.com/office/powerpoint/2010/main" val="272476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19</a:t>
            </a:fld>
            <a:endParaRPr lang="en-US"/>
          </a:p>
        </p:txBody>
      </p:sp>
    </p:spTree>
    <p:extLst>
      <p:ext uri="{BB962C8B-B14F-4D97-AF65-F5344CB8AC3E}">
        <p14:creationId xmlns:p14="http://schemas.microsoft.com/office/powerpoint/2010/main" val="2978569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 Logo">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pic>
        <p:nvPicPr>
          <p:cNvPr id="7" name="Picture 6">
            <a:extLst>
              <a:ext uri="{FF2B5EF4-FFF2-40B4-BE49-F238E27FC236}">
                <a16:creationId xmlns:a16="http://schemas.microsoft.com/office/drawing/2014/main" id="{A9B458E7-A2B6-FC5A-0C77-E55A680EDEDD}"/>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937" t="20913" r="8465"/>
          <a:stretch/>
        </p:blipFill>
        <p:spPr>
          <a:xfrm flipV="1">
            <a:off x="0" y="1740098"/>
            <a:ext cx="6887688" cy="176265"/>
          </a:xfrm>
          <a:prstGeom prst="rect">
            <a:avLst/>
          </a:prstGeom>
          <a:ln>
            <a:noFill/>
          </a:ln>
        </p:spPr>
      </p:pic>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pic>
        <p:nvPicPr>
          <p:cNvPr id="11" name="Picture 10" descr="A close-up of a sign&#10;&#10;Description automatically generated">
            <a:extLst>
              <a:ext uri="{FF2B5EF4-FFF2-40B4-BE49-F238E27FC236}">
                <a16:creationId xmlns:a16="http://schemas.microsoft.com/office/drawing/2014/main" id="{F390DA5D-6737-ED1F-1E5F-01A3425A10CB}"/>
              </a:ext>
            </a:extLst>
          </p:cNvPr>
          <p:cNvPicPr>
            <a:picLocks noChangeAspect="1"/>
          </p:cNvPicPr>
          <p:nvPr userDrawn="1"/>
        </p:nvPicPr>
        <p:blipFill>
          <a:blip r:embed="rId4"/>
          <a:stretch>
            <a:fillRect/>
          </a:stretch>
        </p:blipFill>
        <p:spPr>
          <a:xfrm>
            <a:off x="387626" y="42870"/>
            <a:ext cx="4552122" cy="1654359"/>
          </a:xfrm>
          <a:prstGeom prst="rect">
            <a:avLst/>
          </a:prstGeom>
        </p:spPr>
      </p:pic>
    </p:spTree>
    <p:extLst>
      <p:ext uri="{BB962C8B-B14F-4D97-AF65-F5344CB8AC3E}">
        <p14:creationId xmlns:p14="http://schemas.microsoft.com/office/powerpoint/2010/main" val="254039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a:xfrm>
            <a:off x="153930" y="6476330"/>
            <a:ext cx="2734502" cy="365125"/>
          </a:xfrm>
        </p:spPr>
        <p:txBody>
          <a:bodyPr/>
          <a:lstStyle>
            <a:lvl1pPr>
              <a:defRPr>
                <a:solidFill>
                  <a:srgbClr val="FFFFFF"/>
                </a:solidFill>
                <a:latin typeface="Calibri" panose="020F0502020204030204" pitchFamily="34" charset="0"/>
                <a:cs typeface="Calibri" panose="020F0502020204030204" pitchFamily="34" charset="0"/>
              </a:defRPr>
            </a:lvl1pPr>
          </a:lstStyle>
          <a:p>
            <a:r>
              <a:rPr lang="en-US"/>
              <a:t>Note/Date/Venue</a:t>
            </a:r>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a:xfrm>
            <a:off x="3231870" y="6476330"/>
            <a:ext cx="5728259" cy="365125"/>
          </a:xfrm>
        </p:spPr>
        <p:txBody>
          <a:bodyPr/>
          <a:lstStyle>
            <a:lvl1pPr algn="ctr">
              <a:defRPr>
                <a:solidFill>
                  <a:srgbClr val="FFFFFF"/>
                </a:solidFill>
                <a:latin typeface="Calibri" panose="020F0502020204030204" pitchFamily="34" charset="0"/>
                <a:cs typeface="Calibri" panose="020F0502020204030204" pitchFamily="34" charset="0"/>
              </a:defRPr>
            </a:lvl1pPr>
          </a:lstStyle>
          <a:p>
            <a:r>
              <a:rPr lang="en-US"/>
              <a:t>STEM-CLEAR</a:t>
            </a:r>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a:xfrm>
            <a:off x="11583862" y="6476330"/>
            <a:ext cx="454208" cy="365125"/>
          </a:xfrm>
        </p:spPr>
        <p:txBody>
          <a:bodyPr/>
          <a:lstStyle>
            <a:lvl1pPr algn="r">
              <a:defRPr>
                <a:solidFill>
                  <a:srgbClr val="FFFFFF"/>
                </a:solidFill>
                <a:latin typeface="Calibri" panose="020F0502020204030204" pitchFamily="34" charset="0"/>
                <a:cs typeface="Calibri" panose="020F0502020204030204" pitchFamily="34" charset="0"/>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9"/>
            <a:ext cx="6858000" cy="2669032"/>
          </a:xfrm>
        </p:spPr>
        <p:txBody>
          <a:bodyPr anchor="b">
            <a:normAutofit/>
          </a:bodyPr>
          <a:lstStyle>
            <a:lvl1pPr>
              <a:defRPr sz="4800" spc="15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424130"/>
            <a:ext cx="6858000" cy="156891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383422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r>
              <a:rPr lang="en-US"/>
              <a:t>Note/Date/Venue</a:t>
            </a:r>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r>
              <a:rPr lang="en-US"/>
              <a:t>STEM-CLEAR</a:t>
            </a:r>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56" y="1709929"/>
            <a:ext cx="6862182" cy="2669032"/>
          </a:xfrm>
        </p:spPr>
        <p:txBody>
          <a:bodyPr anchor="b">
            <a:normAutofit/>
          </a:bodyPr>
          <a:lstStyle>
            <a:lvl1pPr>
              <a:defRPr sz="4800" spc="15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56" y="4424130"/>
            <a:ext cx="6862182" cy="156891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2432216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3999" y="1"/>
            <a:ext cx="6857999"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045142"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a:xfrm>
            <a:off x="153930" y="6408543"/>
            <a:ext cx="2734502" cy="365125"/>
          </a:xfrm>
        </p:spPr>
        <p:txBody>
          <a:bodyPr/>
          <a:lstStyle/>
          <a:p>
            <a:r>
              <a:rPr lang="en-US"/>
              <a:t>Note/Date/Venue</a:t>
            </a:r>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a:xfrm>
            <a:off x="3042361" y="6408543"/>
            <a:ext cx="8081444" cy="365125"/>
          </a:xfrm>
        </p:spPr>
        <p:txBody>
          <a:bodyPr/>
          <a:lstStyle/>
          <a:p>
            <a:r>
              <a:rPr lang="en-US"/>
              <a:t>STEM-CLEAR</a:t>
            </a:r>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a:xfrm>
            <a:off x="11662841" y="6408543"/>
            <a:ext cx="454208" cy="365125"/>
          </a:xfrm>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045142"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718520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7940766" y="2193789"/>
            <a:ext cx="2403543" cy="692497"/>
          </a:xfrm>
          <a:solidFill>
            <a:schemeClr val="bg1"/>
          </a:solidFill>
        </p:spPr>
        <p:txBody>
          <a:bodyPr wrap="none" lIns="182880" tIns="91440" rIns="182880" anchor="ctr" anchorCtr="0">
            <a:spAutoFit/>
          </a:bodyPr>
          <a:lstStyle>
            <a:lvl1pPr marL="0" indent="0" algn="ctr">
              <a:lnSpc>
                <a:spcPct val="100000"/>
              </a:lnSpc>
              <a:buNone/>
              <a:defRPr sz="3600" b="1" spc="15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tx2"/>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r>
              <a:rPr lang="en-US"/>
              <a:t>Note/Date/Venue</a:t>
            </a:r>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r>
              <a:rPr lang="en-US"/>
              <a:t>STEM-CLEAR</a:t>
            </a:r>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234953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3139440"/>
            <a:ext cx="4876801" cy="3050222"/>
          </a:xfr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bg1"/>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r>
              <a:rPr lang="en-US"/>
              <a:t>Note/Date/Venue</a:t>
            </a:r>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r>
              <a:rPr lang="en-US"/>
              <a:t>STEM-CLEAR</a:t>
            </a:r>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7940766"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783034"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Tree>
    <p:extLst>
      <p:ext uri="{BB962C8B-B14F-4D97-AF65-F5344CB8AC3E}">
        <p14:creationId xmlns:p14="http://schemas.microsoft.com/office/powerpoint/2010/main" val="1172390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p:nvSpPr>
        <p:spPr>
          <a:xfrm flipH="1">
            <a:off x="835152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2852" t="3214" r="17" b="9647"/>
          <a:stretch/>
        </p:blipFill>
        <p:spPr>
          <a:xfrm>
            <a:off x="5963920" y="619759"/>
            <a:ext cx="5615878"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19" y="621791"/>
            <a:ext cx="5615877" cy="5616449"/>
          </a:xfrm>
          <a:solidFill>
            <a:schemeClr val="tx2">
              <a:alpha val="23107"/>
            </a:schemeClr>
          </a:soli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r>
              <a:rPr lang="en-US"/>
              <a:t>Note/Date/Venue</a:t>
            </a:r>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r>
              <a:rPr lang="en-US"/>
              <a:t>STEM-CLEAR</a:t>
            </a:r>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765011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p:nvSpPr>
        <p:spPr>
          <a:xfrm flipH="1">
            <a:off x="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39" y="619760"/>
            <a:ext cx="5609782" cy="5614416"/>
          </a:xfrm>
          <a:solidFill>
            <a:schemeClr val="accent2"/>
          </a:solidFill>
        </p:spPr>
        <p:txBody>
          <a:bodyPr lIns="457200" tIns="457200" rIns="457200" bIns="457200" anchor="ctr">
            <a:normAutofit/>
          </a:bodyPr>
          <a:lstStyle>
            <a:lvl1pPr marL="0" indent="0" algn="ctr">
              <a:buNone/>
              <a:defRPr sz="20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0" y="3429000"/>
            <a:ext cx="4746180" cy="25897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r>
              <a:rPr lang="en-US"/>
              <a:t>Note/Date/Venue</a:t>
            </a:r>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r>
              <a:rPr lang="en-US"/>
              <a:t>STEM-CLEAR</a:t>
            </a:r>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2" y="619759"/>
            <a:ext cx="4746180" cy="2605090"/>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886454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r>
              <a:rPr lang="en-US"/>
              <a:t>Note/Date/Venue</a:t>
            </a:r>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r>
              <a:rPr lang="en-US"/>
              <a:t>STEM-CLEAR</a:t>
            </a:r>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1" y="2689353"/>
            <a:ext cx="2353436" cy="1120647"/>
          </a:xfrm>
        </p:spPr>
        <p:txBody>
          <a:bodyPr lIns="91440" rIns="91440" bIns="0" anchor="t">
            <a:noAutofit/>
          </a:bodyPr>
          <a:lstStyle>
            <a:lvl1pPr marL="0" indent="0" algn="l">
              <a:lnSpc>
                <a:spcPct val="100000"/>
              </a:lnSpc>
              <a:buNone/>
              <a:defRPr sz="2000" b="1" spc="0" baseline="0">
                <a:solidFill>
                  <a:schemeClr val="accent1">
                    <a:lumMod val="75000"/>
                  </a:schemeClr>
                </a:solidFill>
                <a:latin typeface="+mj-lt"/>
              </a:defRPr>
            </a:lvl1pPr>
          </a:lstStyle>
          <a:p>
            <a:pPr lvl="0"/>
            <a:r>
              <a:rPr lang="en-US"/>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1"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2"/>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0" y="2689352"/>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2"/>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4" y="2689352"/>
            <a:ext cx="0" cy="328441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53"/>
            <a:ext cx="2353436" cy="1120647"/>
          </a:xfrm>
        </p:spPr>
        <p:txBody>
          <a:bodyPr lIns="91440" rIns="91440" bIns="0" anchor="t">
            <a:noAutofit/>
          </a:bodyPr>
          <a:lstStyle>
            <a:lvl1pPr marL="0" indent="0" algn="l">
              <a:lnSpc>
                <a:spcPct val="100000"/>
              </a:lnSpc>
              <a:buNone/>
              <a:defRPr sz="2000" b="1" spc="0" baseline="0">
                <a:solidFill>
                  <a:schemeClr val="accent5"/>
                </a:solidFill>
                <a:latin typeface="+mj-lt"/>
              </a:defRPr>
            </a:lvl1pPr>
          </a:lstStyle>
          <a:p>
            <a:pPr lvl="0"/>
            <a:r>
              <a:rPr lang="en-US"/>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5"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53"/>
            <a:ext cx="2353436" cy="1120647"/>
          </a:xfrm>
        </p:spPr>
        <p:txBody>
          <a:bodyPr lIns="91440" rIns="91440" bIns="0" anchor="t">
            <a:noAutofit/>
          </a:bodyPr>
          <a:lstStyle>
            <a:lvl1pPr marL="0" indent="0" algn="l">
              <a:lnSpc>
                <a:spcPct val="100000"/>
              </a:lnSpc>
              <a:buNone/>
              <a:defRPr sz="2000" b="1" spc="0" baseline="0">
                <a:solidFill>
                  <a:schemeClr val="accent4"/>
                </a:solidFill>
                <a:latin typeface="+mj-lt"/>
              </a:defRPr>
            </a:lvl1pPr>
          </a:lstStyle>
          <a:p>
            <a:pPr lvl="0"/>
            <a:r>
              <a:rPr lang="en-US"/>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7" y="2689353"/>
            <a:ext cx="2353436" cy="1120647"/>
          </a:xfrm>
        </p:spPr>
        <p:txBody>
          <a:bodyPr lIns="91440" rIns="91440" bIns="0" anchor="t">
            <a:noAutofit/>
          </a:bodyPr>
          <a:lstStyle>
            <a:lvl1pPr marL="0" indent="0" algn="l">
              <a:lnSpc>
                <a:spcPct val="100000"/>
              </a:lnSpc>
              <a:buNone/>
              <a:defRPr sz="2000" b="1" spc="0" baseline="0">
                <a:solidFill>
                  <a:schemeClr val="accent6"/>
                </a:solidFill>
                <a:latin typeface="+mj-lt"/>
              </a:defRPr>
            </a:lvl1pPr>
          </a:lstStyle>
          <a:p>
            <a:pPr lvl="0"/>
            <a:r>
              <a:rPr lang="en-US"/>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0"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4</a:t>
            </a:r>
          </a:p>
        </p:txBody>
      </p:sp>
    </p:spTree>
    <p:extLst>
      <p:ext uri="{BB962C8B-B14F-4D97-AF65-F5344CB8AC3E}">
        <p14:creationId xmlns:p14="http://schemas.microsoft.com/office/powerpoint/2010/main" val="515709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38" y="2743200"/>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r>
              <a:rPr lang="en-US"/>
              <a:t>Note/Date/Venue</a:t>
            </a:r>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r>
              <a:rPr lang="en-US"/>
              <a:t>STEM-CLEAR</a:t>
            </a:r>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1" y="2743200"/>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2"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5"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7"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1" y="4414203"/>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1" y="4414203"/>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6</a:t>
            </a:r>
          </a:p>
        </p:txBody>
      </p:sp>
    </p:spTree>
    <p:extLst>
      <p:ext uri="{BB962C8B-B14F-4D97-AF65-F5344CB8AC3E}">
        <p14:creationId xmlns:p14="http://schemas.microsoft.com/office/powerpoint/2010/main" val="3306077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p:nvSpPr>
        <p:spPr>
          <a:xfrm>
            <a:off x="0" y="1"/>
            <a:ext cx="457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a:blip r:embed="rId2"/>
          <a:srcRect l="4662" r="4662"/>
          <a:stretch/>
        </p:blipFill>
        <p:spPr>
          <a:xfrm>
            <a:off x="591616" y="673779"/>
            <a:ext cx="4806050"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0"/>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60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r>
              <a:rPr lang="en-US"/>
              <a:t>Note/Date/Venue</a:t>
            </a:r>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r>
              <a:rPr lang="en-US"/>
              <a:t>STEM-CLEAR</a:t>
            </a:r>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0" y="365125"/>
            <a:ext cx="5875947" cy="2129472"/>
          </a:xfrm>
        </p:spPr>
        <p:txBody>
          <a:bodyPr>
            <a:normAutofit/>
          </a:bodyPr>
          <a:lstStyle>
            <a:lvl1pPr>
              <a:defRPr sz="3600"/>
            </a:lvl1pPr>
          </a:lstStyle>
          <a:p>
            <a:r>
              <a:rPr lang="en-US"/>
              <a:t>Click to edit Master title style</a:t>
            </a:r>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3"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1"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Tree>
    <p:extLst>
      <p:ext uri="{BB962C8B-B14F-4D97-AF65-F5344CB8AC3E}">
        <p14:creationId xmlns:p14="http://schemas.microsoft.com/office/powerpoint/2010/main" val="50760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noChangeAspect="1"/>
          </p:cNvSpPr>
          <p:nvPr>
            <p:ph type="pic" sz="quarter" idx="18" hasCustomPrompt="1"/>
          </p:nvPr>
        </p:nvSpPr>
        <p:spPr>
          <a:xfrm>
            <a:off x="418544" y="1874275"/>
            <a:ext cx="3022113" cy="301752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dirty="0"/>
              <a:t>. </a:t>
            </a:r>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79520" y="4033520"/>
            <a:ext cx="7801418" cy="858275"/>
          </a:xfrm>
        </p:spPr>
        <p:txBody>
          <a:bodyPr lIns="91440" rIns="91440">
            <a:normAutofit/>
          </a:bodyPr>
          <a:lstStyle>
            <a:lvl1pPr marL="0" indent="0" algn="l">
              <a:buNone/>
              <a:defRPr sz="1800">
                <a:solidFill>
                  <a:schemeClr val="tx2"/>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79520" y="365125"/>
            <a:ext cx="7801418" cy="3587115"/>
          </a:xfrm>
        </p:spPr>
        <p:txBody>
          <a:bodyPr/>
          <a:lstStyle/>
          <a:p>
            <a:r>
              <a:rPr lang="en-US"/>
              <a:t>Click to edit Master title style</a:t>
            </a:r>
          </a:p>
        </p:txBody>
      </p:sp>
    </p:spTree>
    <p:extLst>
      <p:ext uri="{BB962C8B-B14F-4D97-AF65-F5344CB8AC3E}">
        <p14:creationId xmlns:p14="http://schemas.microsoft.com/office/powerpoint/2010/main" val="100879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r>
              <a:rPr lang="en-US"/>
              <a:t>Note/Date/Venue</a:t>
            </a:r>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r>
              <a:rPr lang="en-US"/>
              <a:t>STEM-CLEAR</a:t>
            </a:r>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800"/>
            </a:lvl1pPr>
            <a:lvl2pPr marL="457200" indent="0" algn="r">
              <a:buNone/>
              <a:defRPr sz="1600"/>
            </a:lvl2pPr>
            <a:lvl3pPr marL="914400" indent="0" algn="r">
              <a:buNone/>
              <a:defRPr sz="1400"/>
            </a:lvl3pPr>
            <a:lvl4pPr marL="1371600" indent="0" algn="r">
              <a:buNone/>
              <a:defRPr sz="1200"/>
            </a:lvl4pPr>
            <a:lvl5pPr marL="1828800" indent="0" algn="r">
              <a:buNone/>
              <a:defRPr sz="12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5004485" y="598234"/>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406157" y="694933"/>
            <a:ext cx="5177705" cy="1141625"/>
          </a:xfrm>
        </p:spPr>
        <p:txBody>
          <a:bodyPr lIns="91440" rIns="91440" anchor="ctr">
            <a:normAutofit/>
          </a:bodyPr>
          <a:lstStyle>
            <a:lvl1pPr marL="0" indent="0" algn="l">
              <a:lnSpc>
                <a:spcPct val="100000"/>
              </a:lnSpc>
              <a:buNone/>
              <a:defRPr sz="1600" b="0">
                <a:solidFill>
                  <a:schemeClr val="tx2"/>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3600">
                <a:solidFill>
                  <a:schemeClr val="tx2"/>
                </a:solidFill>
              </a:defRPr>
            </a:lvl1pPr>
          </a:lstStyle>
          <a:p>
            <a:r>
              <a:rPr lang="en-US"/>
              <a:t>Click to edit Master title style</a:t>
            </a:r>
            <a:endParaRPr lang="en-US" dirty="0"/>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5004485" y="1982189"/>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406157" y="2077638"/>
            <a:ext cx="5177705" cy="1141625"/>
          </a:xfrm>
        </p:spPr>
        <p:txBody>
          <a:bodyPr lIns="91440" rIns="91440" anchor="ctr">
            <a:normAutofit/>
          </a:bodyPr>
          <a:lstStyle>
            <a:lvl1pPr marL="0" indent="0" algn="l">
              <a:lnSpc>
                <a:spcPct val="100000"/>
              </a:lnSpc>
              <a:buNone/>
              <a:defRPr sz="1600" b="0">
                <a:solidFill>
                  <a:schemeClr val="tx2"/>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5004485" y="3366145"/>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406157" y="3467550"/>
            <a:ext cx="5177705" cy="1141625"/>
          </a:xfrm>
        </p:spPr>
        <p:txBody>
          <a:bodyPr lIns="91440" rIns="91440" anchor="ctr">
            <a:normAutofit/>
          </a:bodyPr>
          <a:lstStyle>
            <a:lvl1pPr marL="0" indent="0" algn="l">
              <a:lnSpc>
                <a:spcPct val="100000"/>
              </a:lnSpc>
              <a:buNone/>
              <a:defRPr sz="1600" b="0">
                <a:solidFill>
                  <a:schemeClr val="tx2"/>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5004485" y="4750101"/>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406157" y="4846800"/>
            <a:ext cx="5177705" cy="1141625"/>
          </a:xfrm>
        </p:spPr>
        <p:txBody>
          <a:bodyPr lIns="91440" rIns="91440" anchor="ctr">
            <a:normAutofit/>
          </a:bodyPr>
          <a:lstStyle>
            <a:lvl1pPr marL="0" indent="0" algn="l">
              <a:lnSpc>
                <a:spcPct val="100000"/>
              </a:lnSpc>
              <a:buNone/>
              <a:defRPr sz="1600" b="0">
                <a:solidFill>
                  <a:schemeClr val="tx2"/>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third icon of a duck and a leaf will add an icon from PowerPoint’s library.</a:t>
            </a:r>
          </a:p>
        </p:txBody>
      </p:sp>
    </p:spTree>
    <p:extLst>
      <p:ext uri="{BB962C8B-B14F-4D97-AF65-F5344CB8AC3E}">
        <p14:creationId xmlns:p14="http://schemas.microsoft.com/office/powerpoint/2010/main" val="396048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0"/>
            <a:ext cx="4446564" cy="68579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r>
              <a:rPr lang="en-US"/>
              <a:t>Note/Date/Venue</a:t>
            </a:r>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r>
              <a:rPr lang="en-US"/>
              <a:t>STEM-CLEAR</a:t>
            </a:r>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0" y="776741"/>
            <a:ext cx="5460970" cy="5435599"/>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636464"/>
            <a:ext cx="6257098" cy="1752788"/>
          </a:xfrm>
        </p:spPr>
        <p:txBody>
          <a:bodyPr>
            <a:normAutofit/>
          </a:bodyPr>
          <a:lstStyle>
            <a:lvl1pPr marL="0" indent="0">
              <a:buNone/>
              <a:defRPr sz="1800"/>
            </a:lvl1pPr>
            <a:lvl5pPr marL="1828800" indent="0">
              <a:buNone/>
              <a:defRPr/>
            </a:lvl5pPr>
          </a:lstStyle>
          <a:p>
            <a:r>
              <a:rPr lang="en-US" dirty="0"/>
              <a:t>We have two vibrant campuses — one in San Marcos, one in Round Rock — and a variety of ways for you to discover each through in-person or digital experiences. Both our campuses are filled with opportunities to engage in life-changing learning, creative energy, and community spirit. </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4" y="4717159"/>
            <a:ext cx="2419118" cy="852805"/>
          </a:xfrm>
        </p:spPr>
        <p:txBody>
          <a:bodyPr anchor="ctr">
            <a:noAutofit/>
          </a:bodyPr>
          <a:lstStyle>
            <a:lvl1pPr marL="0" indent="0">
              <a:lnSpc>
                <a:spcPct val="100000"/>
              </a:lnSpc>
              <a:spcBef>
                <a:spcPts val="0"/>
              </a:spcBef>
              <a:buNone/>
              <a:defRPr sz="16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San Marcos Campus</a:t>
            </a:r>
          </a:p>
          <a:p>
            <a:pPr lvl="0"/>
            <a:r>
              <a:rPr lang="en-US"/>
              <a:t>601 University Drive</a:t>
            </a:r>
          </a:p>
          <a:p>
            <a:pPr lvl="0"/>
            <a:r>
              <a:rPr lang="en-US"/>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19" y="4717159"/>
            <a:ext cx="2419118" cy="852805"/>
          </a:xfrm>
        </p:spPr>
        <p:txBody>
          <a:bodyPr anchor="ctr">
            <a:noAutofit/>
          </a:bodyPr>
          <a:lstStyle>
            <a:lvl1pPr marL="0" indent="0">
              <a:lnSpc>
                <a:spcPct val="100000"/>
              </a:lnSpc>
              <a:spcBef>
                <a:spcPts val="0"/>
              </a:spcBef>
              <a:buNone/>
              <a:defRPr sz="16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Round Rock Campus</a:t>
            </a:r>
          </a:p>
          <a:p>
            <a:pPr lvl="0"/>
            <a:r>
              <a:rPr lang="en-US"/>
              <a:t>1555 University Blvd.</a:t>
            </a:r>
          </a:p>
          <a:p>
            <a:pPr lvl="0"/>
            <a:r>
              <a:rPr lang="en-US"/>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39334" y="4818095"/>
            <a:ext cx="487362" cy="487363"/>
          </a:xfrm>
          <a:prstGeom prst="teardrop">
            <a:avLst/>
          </a:prstGeom>
          <a:solidFill>
            <a:schemeClr val="tx2"/>
          </a:solidFill>
        </p:spPr>
        <p:txBody>
          <a:bodyPr>
            <a:noAutofit/>
          </a:bodyPr>
          <a:lstStyle>
            <a:lvl1pPr marL="0" indent="0">
              <a:buNone/>
              <a:defRPr sz="2000"/>
            </a:lvl1pPr>
          </a:lstStyle>
          <a:p>
            <a:pPr lvl="0"/>
            <a:r>
              <a:rPr lang="en-US"/>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58270" y="4818095"/>
            <a:ext cx="487362" cy="487363"/>
          </a:xfrm>
          <a:prstGeom prst="teardrop">
            <a:avLst/>
          </a:prstGeom>
          <a:solidFill>
            <a:schemeClr val="accent2"/>
          </a:solidFill>
        </p:spPr>
        <p:txBody>
          <a:bodyPr>
            <a:noAutofit/>
          </a:bodyPr>
          <a:lstStyle>
            <a:lvl1pPr marL="0" indent="0">
              <a:buNone/>
              <a:defRPr sz="2000"/>
            </a:lvl1pPr>
          </a:lstStyle>
          <a:p>
            <a:pPr lvl="0"/>
            <a:r>
              <a:rPr lang="en-US"/>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0" y="365124"/>
            <a:ext cx="6257097" cy="2130552"/>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39258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D74978-3746-587D-DAE3-A2ED8AFCDE35}"/>
              </a:ext>
              <a:ext uri="{C183D7F6-B498-43B3-948B-1728B52AA6E4}">
                <adec:decorative xmlns:adec="http://schemas.microsoft.com/office/drawing/2017/decorative" val="1"/>
              </a:ext>
            </a:extLst>
          </p:cNvPr>
          <p:cNvPicPr>
            <a:picLocks noChangeAspect="1"/>
          </p:cNvPicPr>
          <p:nvPr/>
        </p:nvPicPr>
        <p:blipFill rotWithShape="1">
          <a:blip r:embed="rId2"/>
          <a:srcRect l="31842" t="11075" r="8996" b="11075"/>
          <a:stretch/>
        </p:blipFill>
        <p:spPr>
          <a:xfrm>
            <a:off x="-1" y="0"/>
            <a:ext cx="5211653"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0" y="365124"/>
            <a:ext cx="9040938" cy="4878010"/>
          </a:xfrm>
        </p:spPr>
        <p:txBody>
          <a:bodyPr>
            <a:normAutofit/>
          </a:bodyPr>
          <a:lstStyle>
            <a:lvl1pPr marL="9525" indent="-9525">
              <a:tabLst/>
              <a:defRPr sz="7200">
                <a:solidFill>
                  <a:schemeClr val="tx2"/>
                </a:solidFill>
              </a:defRPr>
            </a:lvl1pPr>
          </a:lstStyle>
          <a:p>
            <a:r>
              <a:rPr lang="en-US"/>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4" y="5243134"/>
            <a:ext cx="8081319" cy="731520"/>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r>
              <a:rPr lang="en-US"/>
              <a:t>Note/Date/Venue</a:t>
            </a:r>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r>
              <a:rPr lang="en-US"/>
              <a:t>STEM-CLEAR</a:t>
            </a:r>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1915886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92756" y="1925871"/>
            <a:ext cx="1550300" cy="150312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410962" y="1925871"/>
            <a:ext cx="1550300" cy="150312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998703" y="4038876"/>
            <a:ext cx="1550300" cy="1503129"/>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410962" y="4038876"/>
            <a:ext cx="1550300" cy="1503129"/>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4"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3"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r>
              <a:rPr lang="en-US"/>
              <a:t>Note/Date/Venue</a:t>
            </a:r>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r>
              <a:rPr lang="en-US"/>
              <a:t>STEM-CLEAR</a:t>
            </a:r>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480899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r>
              <a:rPr lang="en-US"/>
              <a:t>Note/Date/Venue</a:t>
            </a:r>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r>
              <a:rPr lang="en-US"/>
              <a:t>STEM-CLEAR</a:t>
            </a:r>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38"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38"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7"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7"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Tree>
    <p:extLst>
      <p:ext uri="{BB962C8B-B14F-4D97-AF65-F5344CB8AC3E}">
        <p14:creationId xmlns:p14="http://schemas.microsoft.com/office/powerpoint/2010/main" val="3130484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18991" r="2985"/>
          <a:stretch/>
        </p:blipFill>
        <p:spPr>
          <a:xfrm>
            <a:off x="6841067" y="0"/>
            <a:ext cx="5350934"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0" y="719840"/>
            <a:ext cx="5566532" cy="1791054"/>
          </a:xfrm>
        </p:spPr>
        <p:txBody>
          <a:bodyPr>
            <a:normAutofit/>
          </a:bodyPr>
          <a:lstStyle>
            <a:lvl1pPr marL="9525" indent="-9525">
              <a:tabLst/>
              <a:defRPr sz="6000">
                <a:solidFill>
                  <a:schemeClr val="tx2"/>
                </a:solidFill>
              </a:defRPr>
            </a:lvl1pPr>
          </a:lstStyle>
          <a:p>
            <a:r>
              <a:rPr lang="en-US"/>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6" y="2628300"/>
            <a:ext cx="5566532" cy="1114778"/>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r>
              <a:rPr lang="en-US"/>
              <a:t>Note/Date/Venue</a:t>
            </a:r>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r>
              <a:rPr lang="en-US"/>
              <a:t>STEM-CLEAR</a:t>
            </a:r>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751641" y="4701823"/>
            <a:ext cx="4445960" cy="1114778"/>
          </a:xfrm>
        </p:spPr>
        <p:txBody>
          <a:bodyPr anchor="ctr">
            <a:normAutofit/>
          </a:bodyPr>
          <a:lstStyle>
            <a:lvl1pPr marL="0" indent="0" algn="l">
              <a:buNone/>
              <a:defRPr sz="1800" b="1">
                <a:solidFill>
                  <a:schemeClr val="tx2"/>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38" y="4701823"/>
            <a:ext cx="1143502"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7" y="0"/>
            <a:ext cx="5350933"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Tree>
    <p:extLst>
      <p:ext uri="{BB962C8B-B14F-4D97-AF65-F5344CB8AC3E}">
        <p14:creationId xmlns:p14="http://schemas.microsoft.com/office/powerpoint/2010/main" val="1328668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r>
              <a:rPr lang="en-US"/>
              <a:t>Note/Date/Venue</a:t>
            </a:r>
            <a:endParaRPr lang="en-US" dirty="0"/>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r>
              <a:rPr lang="en-US" dirty="0"/>
              <a:t>STEM-CLEAR</a:t>
            </a:r>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1267479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r>
              <a:rPr lang="en-US"/>
              <a:t>Note/Date/Venue</a:t>
            </a:r>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r>
              <a:rPr lang="en-US"/>
              <a:t>STEM-CLEAR</a:t>
            </a:r>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638733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3/25/2025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67590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1578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a:xfrm>
            <a:off x="723900" y="1544919"/>
            <a:ext cx="10857038" cy="45104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a:xfrm>
            <a:off x="223126" y="6444102"/>
            <a:ext cx="1962737" cy="397353"/>
          </a:xfrm>
        </p:spPr>
        <p:txBody>
          <a:bodyPr/>
          <a:lstStyle>
            <a:lvl1pPr>
              <a:defRPr b="0">
                <a:solidFill>
                  <a:srgbClr val="FFFFFF"/>
                </a:solidFill>
                <a:latin typeface="Calibri" panose="020F0502020204030204" pitchFamily="34" charset="0"/>
                <a:cs typeface="Calibri" panose="020F0502020204030204" pitchFamily="34" charset="0"/>
              </a:defRPr>
            </a:lvl1pPr>
          </a:lstStyle>
          <a:p>
            <a:r>
              <a:rPr lang="en-US" dirty="0"/>
              <a:t>Note/Date/Venue</a:t>
            </a:r>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a:xfrm>
            <a:off x="3113612" y="6443623"/>
            <a:ext cx="5964777" cy="397832"/>
          </a:xfrm>
        </p:spPr>
        <p:txBody>
          <a:bodyPr/>
          <a:lstStyle>
            <a:lvl1pPr algn="ctr">
              <a:defRPr>
                <a:solidFill>
                  <a:srgbClr val="FFFFFF"/>
                </a:solidFill>
                <a:latin typeface="Calibri" panose="020F0502020204030204" pitchFamily="34" charset="0"/>
                <a:cs typeface="Calibri" panose="020F0502020204030204" pitchFamily="34" charset="0"/>
              </a:defRPr>
            </a:lvl1pPr>
          </a:lstStyle>
          <a:p>
            <a:r>
              <a:rPr lang="en-US" dirty="0"/>
              <a:t>STEM-CLEAR</a:t>
            </a:r>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a:xfrm>
            <a:off x="11527760" y="6476330"/>
            <a:ext cx="454208" cy="365125"/>
          </a:xfrm>
        </p:spPr>
        <p:txBody>
          <a:bodyPr/>
          <a:lstStyle>
            <a:lvl1pPr algn="r">
              <a:defRPr>
                <a:solidFill>
                  <a:srgbClr val="FFFFFF"/>
                </a:solidFill>
                <a:latin typeface="Calibri" panose="020F0502020204030204" pitchFamily="34" charset="0"/>
                <a:cs typeface="Calibri" panose="020F0502020204030204" pitchFamily="34" charset="0"/>
              </a:defRPr>
            </a:lvl1pPr>
          </a:lstStyle>
          <a:p>
            <a:fld id="{8179B124-EE6F-DB4E-A403-682A40579A9A}" type="slidenum">
              <a:rPr lang="en-US" smtClean="0"/>
              <a:pPr/>
              <a:t>‹#›</a:t>
            </a:fld>
            <a:endParaRPr lang="en-US" dirty="0"/>
          </a:p>
        </p:txBody>
      </p:sp>
    </p:spTree>
    <p:extLst>
      <p:ext uri="{BB962C8B-B14F-4D97-AF65-F5344CB8AC3E}">
        <p14:creationId xmlns:p14="http://schemas.microsoft.com/office/powerpoint/2010/main" val="3502936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66927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34207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15822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637761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2063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AFAFA"/>
          </a:solidFill>
          <a:ln/>
        </p:spPr>
      </p:sp>
      <p:sp>
        <p:nvSpPr>
          <p:cNvPr id="3" name="Shape 1"/>
          <p:cNvSpPr/>
          <p:nvPr/>
        </p:nvSpPr>
        <p:spPr>
          <a:xfrm>
            <a:off x="0" y="0"/>
            <a:ext cx="12192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3002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708660" y="1802451"/>
            <a:ext cx="5311140" cy="4374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49"/>
            <a:ext cx="5311137" cy="437451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a:xfrm>
            <a:off x="234758" y="6467557"/>
            <a:ext cx="2337810" cy="365125"/>
          </a:xfrm>
        </p:spPr>
        <p:txBody>
          <a:bodyPr/>
          <a:lstStyle>
            <a:lvl1pPr>
              <a:defRPr>
                <a:solidFill>
                  <a:srgbClr val="FFFFFF"/>
                </a:solidFill>
                <a:latin typeface="Calibri" panose="020F0502020204030204" pitchFamily="34" charset="0"/>
                <a:cs typeface="Calibri" panose="020F0502020204030204" pitchFamily="34" charset="0"/>
              </a:defRPr>
            </a:lvl1pPr>
          </a:lstStyle>
          <a:p>
            <a:r>
              <a:rPr lang="en-US" dirty="0"/>
              <a:t>Note/Date/Venue</a:t>
            </a:r>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a:xfrm>
            <a:off x="3101838" y="6467557"/>
            <a:ext cx="6140730" cy="365125"/>
          </a:xfrm>
        </p:spPr>
        <p:txBody>
          <a:bodyPr/>
          <a:lstStyle>
            <a:lvl1pPr algn="ctr">
              <a:defRPr>
                <a:solidFill>
                  <a:srgbClr val="FFFFFF"/>
                </a:solidFill>
                <a:latin typeface="Calibri" panose="020F0502020204030204" pitchFamily="34" charset="0"/>
                <a:cs typeface="Calibri" panose="020F0502020204030204" pitchFamily="34" charset="0"/>
              </a:defRPr>
            </a:lvl1pPr>
          </a:lstStyle>
          <a:p>
            <a:r>
              <a:rPr lang="en-US" dirty="0"/>
              <a:t>STEM-CLEAR</a:t>
            </a:r>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a:xfrm>
            <a:off x="11503034" y="6467557"/>
            <a:ext cx="454208" cy="365125"/>
          </a:xfrm>
        </p:spPr>
        <p:txBody>
          <a:bodyPr/>
          <a:lstStyle>
            <a:lvl1pPr algn="r">
              <a:defRPr>
                <a:solidFill>
                  <a:srgbClr val="FFFFFF"/>
                </a:solidFill>
                <a:latin typeface="Calibri" panose="020F0502020204030204" pitchFamily="34" charset="0"/>
                <a:cs typeface="Calibri" panose="020F0502020204030204" pitchFamily="34" charset="0"/>
              </a:defRPr>
            </a:lvl1pPr>
          </a:lstStyle>
          <a:p>
            <a:fld id="{8179B124-EE6F-DB4E-A403-682A40579A9A}" type="slidenum">
              <a:rPr lang="en-US" smtClean="0"/>
              <a:pPr/>
              <a:t>‹#›</a:t>
            </a:fld>
            <a:endParaRPr lang="en-US" dirty="0"/>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8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78180" y="2001519"/>
            <a:ext cx="5275580"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78180" y="2834639"/>
            <a:ext cx="5275580"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4" y="2001519"/>
            <a:ext cx="5306406"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4" y="2834639"/>
            <a:ext cx="5306406"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a:xfrm>
            <a:off x="249040" y="6468416"/>
            <a:ext cx="2567940" cy="365125"/>
          </a:xfrm>
        </p:spPr>
        <p:txBody>
          <a:bodyPr/>
          <a:lstStyle>
            <a:lvl1pPr>
              <a:defRPr>
                <a:solidFill>
                  <a:srgbClr val="FFFFFF"/>
                </a:solidFill>
                <a:latin typeface="Calibri" panose="020F0502020204030204" pitchFamily="34" charset="0"/>
                <a:cs typeface="Calibri" panose="020F0502020204030204" pitchFamily="34" charset="0"/>
              </a:defRPr>
            </a:lvl1pPr>
          </a:lstStyle>
          <a:p>
            <a:r>
              <a:rPr lang="en-US"/>
              <a:t>Note/Date/Venue</a:t>
            </a:r>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a:xfrm>
            <a:off x="3047236" y="6468416"/>
            <a:ext cx="6094604" cy="365125"/>
          </a:xfrm>
        </p:spPr>
        <p:txBody>
          <a:bodyPr/>
          <a:lstStyle>
            <a:lvl1pPr algn="ctr">
              <a:defRPr>
                <a:solidFill>
                  <a:srgbClr val="FFFFFF"/>
                </a:solidFill>
                <a:latin typeface="Calibri" panose="020F0502020204030204" pitchFamily="34" charset="0"/>
                <a:cs typeface="Calibri" panose="020F0502020204030204" pitchFamily="34" charset="0"/>
              </a:defRPr>
            </a:lvl1pPr>
          </a:lstStyle>
          <a:p>
            <a:r>
              <a:rPr lang="en-US"/>
              <a:t>STEM-CLEAR</a:t>
            </a:r>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a:xfrm>
            <a:off x="11574567" y="6468416"/>
            <a:ext cx="454208" cy="365125"/>
          </a:xfrm>
        </p:spPr>
        <p:txBody>
          <a:bodyPr/>
          <a:lstStyle>
            <a:lvl1pPr algn="r">
              <a:defRPr>
                <a:solidFill>
                  <a:srgbClr val="FFFFFF"/>
                </a:solidFill>
                <a:latin typeface="Calibri" panose="020F0502020204030204" pitchFamily="34" charset="0"/>
                <a:cs typeface="Calibri" panose="020F0502020204030204" pitchFamily="34" charset="0"/>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31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gradFill flip="none" rotWithShape="1">
          <a:gsLst>
            <a:gs pos="57000">
              <a:srgbClr val="491616"/>
            </a:gs>
            <a:gs pos="93000">
              <a:schemeClr val="tx2">
                <a:lumMod val="90000"/>
                <a:lumOff val="1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CAD47E45-3E0F-918C-32F1-CA22FE519040}"/>
              </a:ext>
            </a:extLst>
          </p:cNvPr>
          <p:cNvPicPr>
            <a:picLocks noChangeAspect="1"/>
          </p:cNvPicPr>
          <p:nvPr userDrawn="1"/>
        </p:nvPicPr>
        <p:blipFill>
          <a:blip r:embed="rId2"/>
          <a:stretch>
            <a:fillRect/>
          </a:stretch>
        </p:blipFill>
        <p:spPr>
          <a:xfrm>
            <a:off x="7996375" y="250916"/>
            <a:ext cx="3890094" cy="1413761"/>
          </a:xfrm>
          <a:prstGeom prst="rect">
            <a:avLst/>
          </a:prstGeom>
        </p:spPr>
      </p:pic>
    </p:spTree>
    <p:extLst>
      <p:ext uri="{BB962C8B-B14F-4D97-AF65-F5344CB8AC3E}">
        <p14:creationId xmlns:p14="http://schemas.microsoft.com/office/powerpoint/2010/main" val="309050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grpSp>
        <p:nvGrpSpPr>
          <p:cNvPr id="15" name="Group 14">
            <a:extLst>
              <a:ext uri="{FF2B5EF4-FFF2-40B4-BE49-F238E27FC236}">
                <a16:creationId xmlns:a16="http://schemas.microsoft.com/office/drawing/2014/main" id="{C299F184-673F-B5F3-811B-60FEF8201C4A}"/>
              </a:ext>
            </a:extLst>
          </p:cNvPr>
          <p:cNvGrpSpPr/>
          <p:nvPr/>
        </p:nvGrpSpPr>
        <p:grpSpPr>
          <a:xfrm>
            <a:off x="288097" y="208686"/>
            <a:ext cx="2728123" cy="1322726"/>
            <a:chOff x="12957311" y="10007108"/>
            <a:chExt cx="5029200" cy="2438400"/>
          </a:xfrm>
        </p:grpSpPr>
        <p:pic>
          <p:nvPicPr>
            <p:cNvPr id="16" name="Picture 15" descr="Texas State University">
              <a:extLst>
                <a:ext uri="{FF2B5EF4-FFF2-40B4-BE49-F238E27FC236}">
                  <a16:creationId xmlns:a16="http://schemas.microsoft.com/office/drawing/2014/main" id="{D68AF5D7-2999-6FDB-596C-7BEB26263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7311" y="10007108"/>
              <a:ext cx="5029200" cy="2438400"/>
            </a:xfrm>
            <a:prstGeom prst="rect">
              <a:avLst/>
            </a:prstGeom>
          </p:spPr>
        </p:pic>
        <p:pic>
          <p:nvPicPr>
            <p:cNvPr id="18" name="Picture 17" descr="Member the Texas State University System">
              <a:extLst>
                <a:ext uri="{FF2B5EF4-FFF2-40B4-BE49-F238E27FC236}">
                  <a16:creationId xmlns:a16="http://schemas.microsoft.com/office/drawing/2014/main" id="{307BFAAA-B3FC-DF89-72E6-854DF8F8C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7548" y="12008857"/>
              <a:ext cx="4408726" cy="274321"/>
            </a:xfrm>
            <a:prstGeom prst="rect">
              <a:avLst/>
            </a:prstGeom>
          </p:spPr>
        </p:pic>
      </p:gr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4"/>
          <a:srcRect l="6892" r="6892"/>
          <a:stretch/>
        </p:blipFill>
        <p:spPr>
          <a:xfrm>
            <a:off x="6887688" y="352803"/>
            <a:ext cx="5304312" cy="6152394"/>
          </a:xfrm>
          <a:prstGeom prst="rect">
            <a:avLst/>
          </a:prstGeom>
        </p:spPr>
      </p:pic>
      <p:pic>
        <p:nvPicPr>
          <p:cNvPr id="7" name="Picture 6">
            <a:extLst>
              <a:ext uri="{FF2B5EF4-FFF2-40B4-BE49-F238E27FC236}">
                <a16:creationId xmlns:a16="http://schemas.microsoft.com/office/drawing/2014/main" id="{A9B458E7-A2B6-FC5A-0C77-E55A680EDED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3937" t="20913" r="8465"/>
          <a:stretch/>
        </p:blipFill>
        <p:spPr>
          <a:xfrm flipV="1">
            <a:off x="0" y="1740098"/>
            <a:ext cx="6887688" cy="176265"/>
          </a:xfrm>
          <a:prstGeom prst="rect">
            <a:avLst/>
          </a:prstGeom>
          <a:ln>
            <a:noFill/>
          </a:ln>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257618" y="6492876"/>
            <a:ext cx="2734502" cy="365125"/>
          </a:xfrm>
        </p:spPr>
        <p:txBody>
          <a:bodyPr/>
          <a:lstStyle>
            <a:lvl1pPr>
              <a:defRPr>
                <a:solidFill>
                  <a:schemeClr val="accent1"/>
                </a:solidFill>
                <a:latin typeface="Calibri" panose="020F0502020204030204" pitchFamily="34" charset="0"/>
                <a:cs typeface="Calibri" panose="020F0502020204030204" pitchFamily="34" charset="0"/>
              </a:defRPr>
            </a:lvl1pPr>
          </a:lstStyle>
          <a:p>
            <a:r>
              <a:rPr lang="en-US"/>
              <a:t>Note/Date/Venue</a:t>
            </a:r>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278514" y="6492876"/>
            <a:ext cx="8081444" cy="365125"/>
          </a:xfrm>
        </p:spPr>
        <p:txBody>
          <a:bodyPr/>
          <a:lstStyle>
            <a:lvl1pPr algn="ctr">
              <a:defRPr>
                <a:solidFill>
                  <a:schemeClr val="accent1"/>
                </a:solidFill>
                <a:latin typeface="Calibri" panose="020F0502020204030204" pitchFamily="34" charset="0"/>
                <a:cs typeface="Calibri" panose="020F0502020204030204" pitchFamily="34" charset="0"/>
              </a:defRPr>
            </a:lvl1pPr>
          </a:lstStyle>
          <a:p>
            <a:r>
              <a:rPr lang="en-US"/>
              <a:t>STEM-CLEAR</a:t>
            </a:r>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539672" y="6492876"/>
            <a:ext cx="454208" cy="365125"/>
          </a:xfrm>
        </p:spPr>
        <p:txBody>
          <a:bodyPr/>
          <a:lstStyle>
            <a:lvl1pPr algn="r">
              <a:defRPr>
                <a:solidFill>
                  <a:schemeClr val="accent1"/>
                </a:solidFill>
                <a:latin typeface="Calibri" panose="020F0502020204030204" pitchFamily="34" charset="0"/>
                <a:cs typeface="Calibri" panose="020F0502020204030204" pitchFamily="34" charset="0"/>
              </a:defRPr>
            </a:lvl1pPr>
          </a:lstStyle>
          <a:p>
            <a:fld id="{8179B124-EE6F-DB4E-A403-682A40579A9A}" type="slidenum">
              <a:rPr lang="en-US" smtClean="0"/>
              <a:pPr/>
              <a:t>‹#›</a:t>
            </a:fld>
            <a:endParaRPr lang="en-US"/>
          </a:p>
        </p:txBody>
      </p:sp>
      <p:pic>
        <p:nvPicPr>
          <p:cNvPr id="13" name="Picture 12">
            <a:extLst>
              <a:ext uri="{FF2B5EF4-FFF2-40B4-BE49-F238E27FC236}">
                <a16:creationId xmlns:a16="http://schemas.microsoft.com/office/drawing/2014/main" id="{BF0244C0-E69C-2409-2732-BEC7F9B194F9}"/>
              </a:ext>
              <a:ext uri="{C183D7F6-B498-43B3-948B-1728B52AA6E4}">
                <adec:decorative xmlns:adec="http://schemas.microsoft.com/office/drawing/2017/decorative" val="1"/>
              </a:ext>
            </a:extLst>
          </p:cNvPr>
          <p:cNvPicPr>
            <a:picLocks noChangeAspect="1"/>
          </p:cNvPicPr>
          <p:nvPr userDrawn="1"/>
        </p:nvPicPr>
        <p:blipFill>
          <a:blip r:embed="rId4"/>
          <a:srcRect l="6892" r="6892"/>
          <a:stretch/>
        </p:blipFill>
        <p:spPr>
          <a:xfrm>
            <a:off x="6887688" y="352803"/>
            <a:ext cx="5304312" cy="6152394"/>
          </a:xfrm>
          <a:prstGeom prst="rect">
            <a:avLst/>
          </a:prstGeom>
        </p:spPr>
      </p:pic>
    </p:spTree>
    <p:extLst>
      <p:ext uri="{BB962C8B-B14F-4D97-AF65-F5344CB8AC3E}">
        <p14:creationId xmlns:p14="http://schemas.microsoft.com/office/powerpoint/2010/main" val="131601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 Round Roc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pic>
        <p:nvPicPr>
          <p:cNvPr id="14" name="Picture 13">
            <a:extLst>
              <a:ext uri="{FF2B5EF4-FFF2-40B4-BE49-F238E27FC236}">
                <a16:creationId xmlns:a16="http://schemas.microsoft.com/office/drawing/2014/main" id="{317E5A2C-3673-B78E-8195-755A3FDF6DF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937" t="20913" r="8465"/>
          <a:stretch/>
        </p:blipFill>
        <p:spPr>
          <a:xfrm flipV="1">
            <a:off x="0" y="1740098"/>
            <a:ext cx="6887688" cy="176265"/>
          </a:xfrm>
          <a:prstGeom prst="rect">
            <a:avLst/>
          </a:prstGeom>
          <a:ln>
            <a:noFill/>
          </a:ln>
        </p:spPr>
      </p:pic>
      <p:grpSp>
        <p:nvGrpSpPr>
          <p:cNvPr id="4" name="Group 3">
            <a:extLst>
              <a:ext uri="{FF2B5EF4-FFF2-40B4-BE49-F238E27FC236}">
                <a16:creationId xmlns:a16="http://schemas.microsoft.com/office/drawing/2014/main" id="{C9336362-6AE8-102D-3BFB-172AC0EBDFEA}"/>
              </a:ext>
            </a:extLst>
          </p:cNvPr>
          <p:cNvGrpSpPr/>
          <p:nvPr userDrawn="1"/>
        </p:nvGrpSpPr>
        <p:grpSpPr>
          <a:xfrm>
            <a:off x="354506" y="163035"/>
            <a:ext cx="2493425" cy="1496055"/>
            <a:chOff x="354506" y="285432"/>
            <a:chExt cx="2493425" cy="1496055"/>
          </a:xfrm>
        </p:grpSpPr>
        <p:pic>
          <p:nvPicPr>
            <p:cNvPr id="5" name="Picture 4" descr="Texas State University Round Rock">
              <a:extLst>
                <a:ext uri="{FF2B5EF4-FFF2-40B4-BE49-F238E27FC236}">
                  <a16:creationId xmlns:a16="http://schemas.microsoft.com/office/drawing/2014/main" id="{07643897-13BA-D4C3-C58E-FE25BCDD258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4506" y="285432"/>
              <a:ext cx="2493425" cy="1496055"/>
            </a:xfrm>
            <a:prstGeom prst="rect">
              <a:avLst/>
            </a:prstGeom>
          </p:spPr>
        </p:pic>
        <p:pic>
          <p:nvPicPr>
            <p:cNvPr id="6" name="Picture 5" descr="Member the Texas State University System">
              <a:extLst>
                <a:ext uri="{FF2B5EF4-FFF2-40B4-BE49-F238E27FC236}">
                  <a16:creationId xmlns:a16="http://schemas.microsoft.com/office/drawing/2014/main" id="{FAE210B5-B2A5-D427-5003-BC96C9C25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88" y="1411908"/>
              <a:ext cx="2391543" cy="148807"/>
            </a:xfrm>
            <a:prstGeom prst="rect">
              <a:avLst/>
            </a:prstGeom>
          </p:spPr>
        </p:pic>
      </p:grpSp>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6897810" y="352803"/>
            <a:ext cx="5294190"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608138" y="6501554"/>
            <a:ext cx="2734502" cy="365125"/>
          </a:xfrm>
        </p:spPr>
        <p:txBody>
          <a:bodyPr/>
          <a:lstStyle/>
          <a:p>
            <a:r>
              <a:rPr lang="en-US"/>
              <a:t>Note/Date/Venue</a:t>
            </a:r>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3499494" y="6501555"/>
            <a:ext cx="8081444" cy="365125"/>
          </a:xfrm>
        </p:spPr>
        <p:txBody>
          <a:bodyPr/>
          <a:lstStyle/>
          <a:p>
            <a:r>
              <a:rPr lang="en-US"/>
              <a:t>STEM-CLEAR</a:t>
            </a:r>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11737792" y="6501554"/>
            <a:ext cx="454208" cy="365125"/>
          </a:xfrm>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17540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tx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8"/>
            <a:ext cx="10972800" cy="2973679"/>
          </a:xfrm>
        </p:spPr>
        <p:txBody>
          <a:bodyPr anchor="b">
            <a:normAutofit/>
          </a:bodyPr>
          <a:lstStyle>
            <a:lvl1pPr>
              <a:defRPr sz="4800" spc="150"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809066"/>
            <a:ext cx="10972800" cy="1183977"/>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t>Want to add your own background image to a section header? Right-click the slide (careful to avoid the text boxes) and select ‘Format Background…’ to open the Format Pane on the right. Then hit the ‘Insert’ button and add any image from your computer.</a:t>
            </a:r>
          </a:p>
        </p:txBody>
      </p:sp>
      <p:pic>
        <p:nvPicPr>
          <p:cNvPr id="14" name="Picture 13">
            <a:extLst>
              <a:ext uri="{FF2B5EF4-FFF2-40B4-BE49-F238E27FC236}">
                <a16:creationId xmlns:a16="http://schemas.microsoft.com/office/drawing/2014/main" id="{3EECD6C0-B461-F1CE-26E8-AD76728E0D5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a:xfrm>
            <a:off x="153930" y="6426302"/>
            <a:ext cx="2734502" cy="365125"/>
          </a:xfrm>
        </p:spPr>
        <p:txBody>
          <a:bodyPr/>
          <a:lstStyle>
            <a:lvl1pPr>
              <a:defRPr>
                <a:solidFill>
                  <a:schemeClr val="bg1"/>
                </a:solidFill>
              </a:defRPr>
            </a:lvl1pPr>
          </a:lstStyle>
          <a:p>
            <a:r>
              <a:rPr lang="en-US"/>
              <a:t>Note/Date/Venue</a:t>
            </a:r>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a:xfrm>
            <a:off x="3445569" y="6426302"/>
            <a:ext cx="5744084" cy="365125"/>
          </a:xfrm>
        </p:spPr>
        <p:txBody>
          <a:bodyPr/>
          <a:lstStyle>
            <a:lvl1pPr algn="ctr">
              <a:defRPr>
                <a:solidFill>
                  <a:schemeClr val="bg1"/>
                </a:solidFill>
              </a:defRPr>
            </a:lvl1pPr>
          </a:lstStyle>
          <a:p>
            <a:r>
              <a:rPr lang="en-US"/>
              <a:t>STEM-CLEAR</a:t>
            </a:r>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a:xfrm>
            <a:off x="11583862" y="6426302"/>
            <a:ext cx="454208" cy="365125"/>
          </a:xfrm>
        </p:spPr>
        <p:txBody>
          <a:bodyPr/>
          <a:lstStyle>
            <a:lvl1pPr algn="r">
              <a:defRPr>
                <a:solidFill>
                  <a:schemeClr val="bg1"/>
                </a:solidFill>
              </a:defRPr>
            </a:lvl1pPr>
          </a:lstStyle>
          <a:p>
            <a:fld id="{8179B124-EE6F-DB4E-A403-682A40579A9A}" type="slidenum">
              <a:rPr lang="en-US" smtClean="0"/>
              <a:pPr/>
              <a:t>‹#›</a:t>
            </a:fld>
            <a:endParaRPr lang="en-US" dirty="0"/>
          </a:p>
        </p:txBody>
      </p:sp>
    </p:spTree>
    <p:extLst>
      <p:ext uri="{BB962C8B-B14F-4D97-AF65-F5344CB8AC3E}">
        <p14:creationId xmlns:p14="http://schemas.microsoft.com/office/powerpoint/2010/main" val="408224430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8" y="398698"/>
            <a:ext cx="10972800" cy="10472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8" y="1544919"/>
            <a:ext cx="10972800" cy="4510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153930" y="6393303"/>
            <a:ext cx="2734502"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a:t>Note/Date/Venue</a:t>
            </a:r>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3042361" y="6426302"/>
            <a:ext cx="8081444" cy="365125"/>
          </a:xfrm>
          <a:prstGeom prst="rect">
            <a:avLst/>
          </a:prstGeom>
        </p:spPr>
        <p:txBody>
          <a:bodyPr vert="horz" lIns="91440" tIns="45720" rIns="91440" bIns="45720" rtlCol="0" anchor="ctr"/>
          <a:lstStyle>
            <a:lvl1pPr algn="r">
              <a:defRPr sz="1200" b="0">
                <a:solidFill>
                  <a:schemeClr val="tx1">
                    <a:lumMod val="50000"/>
                    <a:lumOff val="50000"/>
                  </a:schemeClr>
                </a:solidFill>
              </a:defRPr>
            </a:lvl1pPr>
          </a:lstStyle>
          <a:p>
            <a:r>
              <a:rPr lang="en-US"/>
              <a:t>STEM-CLEAR</a:t>
            </a:r>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11662841" y="6476330"/>
            <a:ext cx="454208" cy="365125"/>
          </a:xfrm>
          <a:prstGeom prst="rect">
            <a:avLst/>
          </a:prstGeom>
          <a:noFill/>
        </p:spPr>
        <p:txBody>
          <a:bodyPr vert="horz" lIns="91440" tIns="45720" rIns="91440" bIns="45720" rtlCol="0" anchor="ctr"/>
          <a:lstStyle>
            <a:lvl1pPr algn="l">
              <a:defRPr sz="1200" b="0">
                <a:solidFill>
                  <a:schemeClr val="tx1">
                    <a:lumMod val="50000"/>
                    <a:lumOff val="50000"/>
                  </a:schemeClr>
                </a:solidFill>
              </a:defRPr>
            </a:lvl1pPr>
          </a:lstStyle>
          <a:p>
            <a:fld id="{8179B124-EE6F-DB4E-A403-682A40579A9A}" type="slidenum">
              <a:rPr lang="en-US" smtClean="0"/>
              <a:pPr/>
              <a:t>‹#›</a:t>
            </a:fld>
            <a:endParaRPr lang="en-US"/>
          </a:p>
        </p:txBody>
      </p:sp>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9623508" y="4604468"/>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1F2A86-DF7A-A404-D87F-9594D62BE3AA}"/>
              </a:ext>
              <a:ext uri="{C183D7F6-B498-43B3-948B-1728B52AA6E4}">
                <adec:decorative xmlns:adec="http://schemas.microsoft.com/office/drawing/2017/decorative" val="1"/>
              </a:ext>
            </a:extLst>
          </p:cNvPr>
          <p:cNvSpPr/>
          <p:nvPr userDrawn="1"/>
        </p:nvSpPr>
        <p:spPr>
          <a:xfrm>
            <a:off x="9494783" y="5221083"/>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40E31D39-3D11-5432-CF22-EF543E1A9A16}"/>
              </a:ext>
            </a:extLst>
          </p:cNvPr>
          <p:cNvSpPr/>
          <p:nvPr userDrawn="1"/>
        </p:nvSpPr>
        <p:spPr>
          <a:xfrm>
            <a:off x="1" y="6459786"/>
            <a:ext cx="12192001" cy="398214"/>
          </a:xfrm>
          <a:prstGeom prst="rect">
            <a:avLst/>
          </a:prstGeom>
          <a:solidFill>
            <a:srgbClr val="691D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B66B86E-2B01-A21E-F9A3-B7F19786C82D}"/>
              </a:ext>
            </a:extLst>
          </p:cNvPr>
          <p:cNvSpPr/>
          <p:nvPr userDrawn="1"/>
        </p:nvSpPr>
        <p:spPr>
          <a:xfrm>
            <a:off x="1" y="6393303"/>
            <a:ext cx="12192001" cy="65999"/>
          </a:xfrm>
          <a:prstGeom prst="rect">
            <a:avLst/>
          </a:prstGeom>
          <a:solidFill>
            <a:srgbClr val="B1915A"/>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7555873"/>
      </p:ext>
    </p:extLst>
  </p:cSld>
  <p:clrMap bg1="lt1" tx1="dk1" bg2="lt2" tx2="dk2" accent1="accent1" accent2="accent2" accent3="accent3" accent4="accent4" accent5="accent5" accent6="accent6" hlink="hlink" folHlink="folHlink"/>
  <p:sldLayoutIdLst>
    <p:sldLayoutId id="2147483680" r:id="rId1"/>
    <p:sldLayoutId id="2147483698" r:id="rId2"/>
    <p:sldLayoutId id="2147483681" r:id="rId3"/>
    <p:sldLayoutId id="2147483682" r:id="rId4"/>
    <p:sldLayoutId id="2147483683" r:id="rId5"/>
    <p:sldLayoutId id="2147483704" r:id="rId6"/>
    <p:sldLayoutId id="2147483678" r:id="rId7"/>
    <p:sldLayoutId id="2147483679"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9" r:id="rId23"/>
    <p:sldLayoutId id="2147483700" r:id="rId24"/>
    <p:sldLayoutId id="2147483701" r:id="rId25"/>
    <p:sldLayoutId id="2147483702" r:id="rId26"/>
    <p:sldLayoutId id="2147483703"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Lst>
  <p:hf hdr="0"/>
  <p:txStyles>
    <p:titleStyle>
      <a:lvl1pPr algn="l" defTabSz="914400" rtl="0" eaLnBrk="1" latinLnBrk="0" hangingPunct="1">
        <a:lnSpc>
          <a:spcPct val="90000"/>
        </a:lnSpc>
        <a:spcBef>
          <a:spcPct val="0"/>
        </a:spcBef>
        <a:buNone/>
        <a:defRPr sz="4400" b="1" kern="1200">
          <a:solidFill>
            <a:schemeClr val="tx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m.ac.uk/research/news/new-open-source-platform-allows-users-to-evaluate-performance-of-ai-powered-chatbots" TargetMode="External"/><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blog.tcea.org/chatgpt-prompts-for-busy-educators/?utm_source=canva&amp;utm_medium=iframely" TargetMode="External"/><Relationship Id="rId1" Type="http://schemas.openxmlformats.org/officeDocument/2006/relationships/slideLayout" Target="../slideLayouts/slideLayout27.xml"/><Relationship Id="rId4" Type="http://schemas.openxmlformats.org/officeDocument/2006/relationships/hyperlink" Target="https://www.thebluediamondgallery.com/wooden-tile/r/resource.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hyperlink" Target="https://codewith.mu/es/tutorials/1.1/" TargetMode="External"/><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hyperlink" Target="https://creativecommons.org/licenses/by-nc/3.0/"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hyperlink" Target="https://creativecommons.org/licenses/by-sa/3.0/" TargetMode="External"/><Relationship Id="rId11" Type="http://schemas.openxmlformats.org/officeDocument/2006/relationships/hyperlink" Target="https://www.nstda.or.th/home/knowledge_post/chatgpt-ai-chatbot/" TargetMode="External"/><Relationship Id="rId5" Type="http://schemas.openxmlformats.org/officeDocument/2006/relationships/hyperlink" Target="https://fr.wikipedia.org/wiki/Microsoft_Excel" TargetMode="External"/><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openai.com/index/dall-e-3/" TargetMode="External"/><Relationship Id="rId3" Type="http://schemas.openxmlformats.org/officeDocument/2006/relationships/hyperlink" Target="https://www.ed.gov/media/document/avoiding-discriminatory-use-of-ai.pdf" TargetMode="External"/><Relationship Id="rId7" Type="http://schemas.openxmlformats.org/officeDocument/2006/relationships/hyperlink" Target="https://openai.com/" TargetMode="External"/><Relationship Id="rId12" Type="http://schemas.openxmlformats.org/officeDocument/2006/relationships/hyperlink" Target="https://www.wallpaperflare.com/search?wallpaper=handwriting"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www.healthit.gov/isp/united-states-core-data-interoperability-uscdi#draft-uscdi-v6" TargetMode="External"/><Relationship Id="rId11" Type="http://schemas.openxmlformats.org/officeDocument/2006/relationships/image" Target="../media/image40.jpg"/><Relationship Id="rId5" Type="http://schemas.openxmlformats.org/officeDocument/2006/relationships/hyperlink" Target="https://gamma.app/" TargetMode="External"/><Relationship Id="rId10" Type="http://schemas.openxmlformats.org/officeDocument/2006/relationships/hyperlink" Target="https://www.govtech.com/education/higher-ed/yale-student-suing-over-accusation-of-improper-ai-use" TargetMode="External"/><Relationship Id="rId4" Type="http://schemas.openxmlformats.org/officeDocument/2006/relationships/hyperlink" Target="https://www.fsmb.org/siteassets/advocacy/policies/incorporation-of-ai-into-practice.pdf" TargetMode="External"/><Relationship Id="rId9" Type="http://schemas.openxmlformats.org/officeDocument/2006/relationships/hyperlink" Target="https://capitol.texas.gov/tlodocs/89R/billtext/html/HB01709I.htm?utm_source=chatgpt.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iabac.org/blog/how-to-practice-machine-learning-through-projects" TargetMode="External"/><Relationship Id="rId2" Type="http://schemas.openxmlformats.org/officeDocument/2006/relationships/image" Target="../media/image41.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 y="0"/>
            <a:ext cx="4572000" cy="6858000"/>
          </a:xfrm>
          <a:prstGeom prst="rect">
            <a:avLst/>
          </a:prstGeom>
        </p:spPr>
      </p:pic>
      <p:sp>
        <p:nvSpPr>
          <p:cNvPr id="3" name="Text 0"/>
          <p:cNvSpPr/>
          <p:nvPr/>
        </p:nvSpPr>
        <p:spPr>
          <a:xfrm>
            <a:off x="5233492" y="1782862"/>
            <a:ext cx="6297018" cy="1860649"/>
          </a:xfrm>
          <a:prstGeom prst="rect">
            <a:avLst/>
          </a:prstGeom>
          <a:noFill/>
          <a:ln/>
        </p:spPr>
        <p:txBody>
          <a:bodyPr wrap="square" lIns="0" tIns="0" rIns="0" bIns="0" rtlCol="0" anchor="t"/>
          <a:lstStyle/>
          <a:p>
            <a:pPr>
              <a:lnSpc>
                <a:spcPts val="4875"/>
              </a:lnSpc>
            </a:pPr>
            <a:r>
              <a:rPr lang="en-US" sz="3875" dirty="0">
                <a:solidFill>
                  <a:srgbClr val="020202"/>
                </a:solidFill>
                <a:latin typeface="PT Serif" pitchFamily="34" charset="0"/>
                <a:ea typeface="PT Serif" pitchFamily="34" charset="-122"/>
                <a:cs typeface="PT Serif" pitchFamily="34" charset="-120"/>
              </a:rPr>
              <a:t>Responsible AI Use in Healthcare: Considerations for Faculty</a:t>
            </a:r>
            <a:endParaRPr lang="en-US" sz="3875" dirty="0"/>
          </a:p>
        </p:txBody>
      </p:sp>
      <p:sp>
        <p:nvSpPr>
          <p:cNvPr id="4" name="Text 1"/>
          <p:cNvSpPr/>
          <p:nvPr/>
        </p:nvSpPr>
        <p:spPr>
          <a:xfrm>
            <a:off x="5233492" y="3926979"/>
            <a:ext cx="6297018" cy="604838"/>
          </a:xfrm>
          <a:prstGeom prst="rect">
            <a:avLst/>
          </a:prstGeom>
          <a:noFill/>
          <a:ln/>
        </p:spPr>
        <p:txBody>
          <a:bodyPr wrap="square" lIns="0" tIns="0" rIns="0" bIns="0" rtlCol="0" anchor="t"/>
          <a:lstStyle/>
          <a:p>
            <a:pPr>
              <a:lnSpc>
                <a:spcPts val="2375"/>
              </a:lnSpc>
            </a:pPr>
            <a:endParaRPr lang="en-US" sz="1458" dirty="0"/>
          </a:p>
        </p:txBody>
      </p:sp>
      <p:sp>
        <p:nvSpPr>
          <p:cNvPr id="5" name="Shape 2"/>
          <p:cNvSpPr/>
          <p:nvPr/>
        </p:nvSpPr>
        <p:spPr>
          <a:xfrm>
            <a:off x="5233492" y="4758532"/>
            <a:ext cx="302419" cy="302419"/>
          </a:xfrm>
          <a:prstGeom prst="roundRect">
            <a:avLst>
              <a:gd name="adj" fmla="val 25194296"/>
            </a:avLst>
          </a:prstGeom>
          <a:noFill/>
          <a:ln w="7620">
            <a:solidFill>
              <a:srgbClr val="FFFFFF"/>
            </a:solidFill>
            <a:prstDash val="solid"/>
          </a:ln>
        </p:spPr>
        <p:txBody>
          <a:bodyPr/>
          <a:lstStyle/>
          <a:p>
            <a:endParaRPr lang="en-US" sz="1500"/>
          </a:p>
        </p:txBody>
      </p:sp>
      <p:pic>
        <p:nvPicPr>
          <p:cNvPr id="6" name="Image 1" descr="preencoded.png"/>
          <p:cNvPicPr>
            <a:picLocks noChangeAspect="1"/>
          </p:cNvPicPr>
          <p:nvPr/>
        </p:nvPicPr>
        <p:blipFill>
          <a:blip r:embed="rId4"/>
          <a:stretch>
            <a:fillRect/>
          </a:stretch>
        </p:blipFill>
        <p:spPr>
          <a:xfrm>
            <a:off x="5239842" y="4764882"/>
            <a:ext cx="289719" cy="289719"/>
          </a:xfrm>
          <a:prstGeom prst="rect">
            <a:avLst/>
          </a:prstGeom>
        </p:spPr>
      </p:pic>
      <p:sp>
        <p:nvSpPr>
          <p:cNvPr id="7" name="Text 3"/>
          <p:cNvSpPr/>
          <p:nvPr/>
        </p:nvSpPr>
        <p:spPr>
          <a:xfrm>
            <a:off x="5630366" y="4744443"/>
            <a:ext cx="2890179" cy="330696"/>
          </a:xfrm>
          <a:prstGeom prst="rect">
            <a:avLst/>
          </a:prstGeom>
          <a:noFill/>
          <a:ln/>
        </p:spPr>
        <p:txBody>
          <a:bodyPr wrap="none" lIns="0" tIns="0" rIns="0" bIns="0" rtlCol="0" anchor="t"/>
          <a:lstStyle/>
          <a:p>
            <a:pPr>
              <a:lnSpc>
                <a:spcPts val="2583"/>
              </a:lnSpc>
            </a:pPr>
            <a:r>
              <a:rPr lang="en-US" sz="1833" b="1" dirty="0">
                <a:solidFill>
                  <a:srgbClr val="383838"/>
                </a:solidFill>
                <a:latin typeface="DM Sans Bold" pitchFamily="34" charset="0"/>
                <a:ea typeface="DM Sans Bold" pitchFamily="34" charset="-122"/>
                <a:cs typeface="DM Sans Bold" pitchFamily="34" charset="-120"/>
              </a:rPr>
              <a:t>by Elise V.Z. Lambert PhD, MHI, RHIA</a:t>
            </a:r>
            <a:endParaRPr lang="en-US" sz="1833" dirty="0"/>
          </a:p>
        </p:txBody>
      </p:sp>
      <p:sp>
        <p:nvSpPr>
          <p:cNvPr id="8" name="Google Shape;90;p1">
            <a:extLst>
              <a:ext uri="{FF2B5EF4-FFF2-40B4-BE49-F238E27FC236}">
                <a16:creationId xmlns:a16="http://schemas.microsoft.com/office/drawing/2014/main" id="{DB74DB3D-EA4D-0A71-14BB-50169338FB6C}"/>
              </a:ext>
            </a:extLst>
          </p:cNvPr>
          <p:cNvSpPr txBox="1"/>
          <p:nvPr/>
        </p:nvSpPr>
        <p:spPr>
          <a:xfrm>
            <a:off x="4858943" y="6236662"/>
            <a:ext cx="5775250" cy="436121"/>
          </a:xfrm>
          <a:prstGeom prst="rect">
            <a:avLst/>
          </a:prstGeom>
          <a:noFill/>
          <a:ln>
            <a:noFill/>
          </a:ln>
        </p:spPr>
        <p:txBody>
          <a:bodyPr spcFirstLastPara="1" wrap="square" lIns="76188" tIns="76188" rIns="76188" bIns="76188" anchor="t" anchorCtr="0">
            <a:spAutoFit/>
          </a:bodyPr>
          <a:lstStyle/>
          <a:p>
            <a:r>
              <a:rPr lang="en-US" sz="917" b="1" dirty="0">
                <a:solidFill>
                  <a:schemeClr val="dk1"/>
                </a:solidFill>
              </a:rPr>
              <a:t>Disclaimer:</a:t>
            </a:r>
            <a:r>
              <a:rPr lang="en-US" sz="917" dirty="0">
                <a:solidFill>
                  <a:schemeClr val="dk1"/>
                </a:solidFill>
              </a:rPr>
              <a:t> This presentation was refined using AI (ChatGPT-4o) &amp; Gamma for clarity and coherence. However, all content was originally developed by the presenter.</a:t>
            </a:r>
            <a:endParaRPr sz="2333"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D2EA-71E6-BA27-9D7B-A2F965EEA7F8}"/>
              </a:ext>
            </a:extLst>
          </p:cNvPr>
          <p:cNvSpPr>
            <a:spLocks noGrp="1"/>
          </p:cNvSpPr>
          <p:nvPr>
            <p:ph type="title" idx="4294967295"/>
          </p:nvPr>
        </p:nvSpPr>
        <p:spPr>
          <a:xfrm>
            <a:off x="5954713" y="914400"/>
            <a:ext cx="6237287" cy="1308100"/>
          </a:xfrm>
        </p:spPr>
        <p:txBody>
          <a:bodyPr>
            <a:normAutofit/>
          </a:bodyPr>
          <a:lstStyle/>
          <a:p>
            <a:r>
              <a:rPr lang="en-US" dirty="0"/>
              <a:t>What is generative ai?</a:t>
            </a:r>
          </a:p>
        </p:txBody>
      </p:sp>
      <p:sp>
        <p:nvSpPr>
          <p:cNvPr id="3" name="Content Placeholder 2">
            <a:extLst>
              <a:ext uri="{FF2B5EF4-FFF2-40B4-BE49-F238E27FC236}">
                <a16:creationId xmlns:a16="http://schemas.microsoft.com/office/drawing/2014/main" id="{CBE988A9-1562-9F02-F8DD-51F5F9EAFFC2}"/>
              </a:ext>
            </a:extLst>
          </p:cNvPr>
          <p:cNvSpPr>
            <a:spLocks noGrp="1"/>
          </p:cNvSpPr>
          <p:nvPr>
            <p:ph idx="4294967295"/>
          </p:nvPr>
        </p:nvSpPr>
        <p:spPr>
          <a:xfrm>
            <a:off x="5954713" y="2222500"/>
            <a:ext cx="6237287" cy="3940175"/>
          </a:xfrm>
        </p:spPr>
        <p:txBody>
          <a:bodyPr vert="horz" lIns="91440" tIns="45720" rIns="91440" bIns="45720" rtlCol="0">
            <a:normAutofit/>
          </a:bodyPr>
          <a:lstStyle/>
          <a:p>
            <a:r>
              <a:rPr lang="en-US" dirty="0"/>
              <a:t>A type of AI that uses algorithms to create new content based on data it's been trained on.</a:t>
            </a:r>
          </a:p>
          <a:p>
            <a:endParaRPr lang="en-US" dirty="0"/>
          </a:p>
          <a:p>
            <a:r>
              <a:rPr lang="en-US" dirty="0"/>
              <a:t>Generates diverse content, including text, images, audio with human-like results.</a:t>
            </a:r>
          </a:p>
        </p:txBody>
      </p:sp>
      <p:pic>
        <p:nvPicPr>
          <p:cNvPr id="5" name="Picture 4" descr="Audio waveform abstract on neon colors">
            <a:extLst>
              <a:ext uri="{FF2B5EF4-FFF2-40B4-BE49-F238E27FC236}">
                <a16:creationId xmlns:a16="http://schemas.microsoft.com/office/drawing/2014/main" id="{50F16221-6230-C799-D122-3E5426FC7684}"/>
              </a:ext>
            </a:extLst>
          </p:cNvPr>
          <p:cNvPicPr>
            <a:picLocks noChangeAspect="1"/>
          </p:cNvPicPr>
          <p:nvPr/>
        </p:nvPicPr>
        <p:blipFill>
          <a:blip r:embed="rId2"/>
          <a:srcRect l="54680" r="-4" b="-4"/>
          <a:stretch/>
        </p:blipFill>
        <p:spPr>
          <a:xfrm>
            <a:off x="20" y="-1"/>
            <a:ext cx="4663420" cy="6858001"/>
          </a:xfrm>
          <a:prstGeom prst="rect">
            <a:avLst/>
          </a:prstGeom>
        </p:spPr>
      </p:pic>
    </p:spTree>
    <p:extLst>
      <p:ext uri="{BB962C8B-B14F-4D97-AF65-F5344CB8AC3E}">
        <p14:creationId xmlns:p14="http://schemas.microsoft.com/office/powerpoint/2010/main" val="81313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97C2C-7C44-7484-D5A8-F7C5CF898EA3}"/>
              </a:ext>
            </a:extLst>
          </p:cNvPr>
          <p:cNvSpPr>
            <a:spLocks noGrp="1"/>
          </p:cNvSpPr>
          <p:nvPr>
            <p:ph type="title"/>
          </p:nvPr>
        </p:nvSpPr>
        <p:spPr>
          <a:xfrm>
            <a:off x="6696186" y="909637"/>
            <a:ext cx="4800600" cy="1307592"/>
          </a:xfrm>
        </p:spPr>
        <p:txBody>
          <a:bodyPr>
            <a:normAutofit/>
          </a:bodyPr>
          <a:lstStyle/>
          <a:p>
            <a:pPr>
              <a:lnSpc>
                <a:spcPct val="90000"/>
              </a:lnSpc>
            </a:pPr>
            <a:r>
              <a:rPr lang="en-US" dirty="0"/>
              <a:t>Clinical Training in CDIS</a:t>
            </a:r>
            <a:endParaRPr lang="en-US"/>
          </a:p>
        </p:txBody>
      </p:sp>
      <p:pic>
        <p:nvPicPr>
          <p:cNvPr id="7" name="Picture 6">
            <a:extLst>
              <a:ext uri="{FF2B5EF4-FFF2-40B4-BE49-F238E27FC236}">
                <a16:creationId xmlns:a16="http://schemas.microsoft.com/office/drawing/2014/main" id="{05B72A6B-F540-17D5-CA43-634106585CE0}"/>
              </a:ext>
            </a:extLst>
          </p:cNvPr>
          <p:cNvPicPr>
            <a:picLocks noChangeAspect="1"/>
          </p:cNvPicPr>
          <p:nvPr/>
        </p:nvPicPr>
        <p:blipFill>
          <a:blip r:embed="rId2">
            <a:extLst>
              <a:ext uri="{837473B0-CC2E-450A-ABE3-18F120FF3D39}">
                <a1611:picAttrSrcUrl xmlns:a1611="http://schemas.microsoft.com/office/drawing/2016/11/main" r:id="rId3"/>
              </a:ext>
            </a:extLst>
          </a:blip>
          <a:srcRect l="28676" r="28359" b="-1"/>
          <a:stretch/>
        </p:blipFill>
        <p:spPr>
          <a:xfrm>
            <a:off x="20" y="10"/>
            <a:ext cx="6044164" cy="6857990"/>
          </a:xfrm>
          <a:prstGeom prst="rect">
            <a:avLst/>
          </a:prstGeom>
        </p:spPr>
      </p:pic>
      <p:sp>
        <p:nvSpPr>
          <p:cNvPr id="3" name="Content Placeholder 2">
            <a:extLst>
              <a:ext uri="{FF2B5EF4-FFF2-40B4-BE49-F238E27FC236}">
                <a16:creationId xmlns:a16="http://schemas.microsoft.com/office/drawing/2014/main" id="{75F4D8BD-4A2A-13D3-4DD1-0B6FCAA31F0E}"/>
              </a:ext>
            </a:extLst>
          </p:cNvPr>
          <p:cNvSpPr>
            <a:spLocks noGrp="1"/>
          </p:cNvSpPr>
          <p:nvPr>
            <p:ph idx="1"/>
          </p:nvPr>
        </p:nvSpPr>
        <p:spPr>
          <a:xfrm>
            <a:off x="6696186" y="2221992"/>
            <a:ext cx="4800600" cy="3739896"/>
          </a:xfrm>
        </p:spPr>
        <p:txBody>
          <a:bodyPr vert="horz" lIns="91440" tIns="45720" rIns="91440" bIns="45720" rtlCol="0" anchor="t">
            <a:normAutofit/>
          </a:bodyPr>
          <a:lstStyle/>
          <a:p>
            <a:pPr marL="0" indent="0" algn="ctr">
              <a:buNone/>
            </a:pPr>
            <a:r>
              <a:rPr lang="en-US" sz="3200" dirty="0"/>
              <a:t>At this point, primarily Chatbots</a:t>
            </a:r>
            <a:endParaRPr lang="en-US"/>
          </a:p>
          <a:p>
            <a:pPr marL="0" indent="0">
              <a:buNone/>
            </a:pPr>
            <a:endParaRPr lang="en-US" dirty="0"/>
          </a:p>
        </p:txBody>
      </p:sp>
      <p:sp>
        <p:nvSpPr>
          <p:cNvPr id="8" name="TextBox 7">
            <a:extLst>
              <a:ext uri="{FF2B5EF4-FFF2-40B4-BE49-F238E27FC236}">
                <a16:creationId xmlns:a16="http://schemas.microsoft.com/office/drawing/2014/main" id="{7630AE7B-C082-DDA6-6DC8-DA9BB0170A9A}"/>
              </a:ext>
            </a:extLst>
          </p:cNvPr>
          <p:cNvSpPr txBox="1"/>
          <p:nvPr/>
        </p:nvSpPr>
        <p:spPr>
          <a:xfrm>
            <a:off x="20" y="6172201"/>
            <a:ext cx="6044164" cy="685799"/>
          </a:xfrm>
          <a:prstGeom prst="rect">
            <a:avLst/>
          </a:prstGeom>
          <a:solidFill>
            <a:srgbClr val="000000">
              <a:alpha val="50000"/>
            </a:srgbClr>
          </a:solidFill>
          <a:ln>
            <a:noFill/>
          </a:ln>
        </p:spPr>
        <p:txBody>
          <a:bodyPr wrap="square">
            <a:noAutofit/>
          </a:bodyPr>
          <a:lstStyle/>
          <a:p>
            <a:pPr algn="ctr">
              <a:spcAft>
                <a:spcPts val="600"/>
              </a:spcAft>
            </a:pPr>
            <a:r>
              <a:rPr lang="en-US" sz="1300">
                <a:solidFill>
                  <a:srgbClr val="FFFFFF"/>
                </a:solidFill>
              </a:rPr>
              <a:t>ThePhoto by PhotoAuthor is licensed under CCYYSA.</a:t>
            </a:r>
          </a:p>
        </p:txBody>
      </p:sp>
    </p:spTree>
    <p:extLst>
      <p:ext uri="{BB962C8B-B14F-4D97-AF65-F5344CB8AC3E}">
        <p14:creationId xmlns:p14="http://schemas.microsoft.com/office/powerpoint/2010/main" val="237889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7C06-6F8D-4182-FC36-DE610CBFA1F5}"/>
              </a:ext>
            </a:extLst>
          </p:cNvPr>
          <p:cNvSpPr>
            <a:spLocks noGrp="1"/>
          </p:cNvSpPr>
          <p:nvPr>
            <p:ph type="title"/>
          </p:nvPr>
        </p:nvSpPr>
        <p:spPr>
          <a:xfrm>
            <a:off x="704088" y="611300"/>
            <a:ext cx="2171055" cy="4265842"/>
          </a:xfrm>
        </p:spPr>
        <p:txBody>
          <a:bodyPr>
            <a:normAutofit/>
          </a:bodyPr>
          <a:lstStyle/>
          <a:p>
            <a:r>
              <a:rPr lang="en-US" sz="3200" b="1" dirty="0"/>
              <a:t>Example 1</a:t>
            </a:r>
          </a:p>
        </p:txBody>
      </p:sp>
      <p:sp>
        <p:nvSpPr>
          <p:cNvPr id="3" name="Content Placeholder 2">
            <a:extLst>
              <a:ext uri="{FF2B5EF4-FFF2-40B4-BE49-F238E27FC236}">
                <a16:creationId xmlns:a16="http://schemas.microsoft.com/office/drawing/2014/main" id="{8B14D726-70C4-4801-926A-1C20C269818B}"/>
              </a:ext>
            </a:extLst>
          </p:cNvPr>
          <p:cNvSpPr>
            <a:spLocks noGrp="1"/>
          </p:cNvSpPr>
          <p:nvPr>
            <p:ph idx="1"/>
          </p:nvPr>
        </p:nvSpPr>
        <p:spPr>
          <a:xfrm>
            <a:off x="3889753" y="578015"/>
            <a:ext cx="7601609" cy="5543941"/>
          </a:xfrm>
        </p:spPr>
        <p:txBody>
          <a:bodyPr vert="horz" lIns="91440" tIns="45720" rIns="91440" bIns="45720" rtlCol="0" anchor="t">
            <a:noAutofit/>
          </a:bodyPr>
          <a:lstStyle/>
          <a:p>
            <a:pPr marL="0" indent="0">
              <a:buNone/>
            </a:pPr>
            <a:r>
              <a:rPr lang="en-US" sz="2400" dirty="0">
                <a:ea typeface="+mn-lt"/>
                <a:cs typeface="+mn-lt"/>
              </a:rPr>
              <a:t>I am a SLP working with a 45 year-old bilingual high school teacher named Maria Delgado. Maria is experiencing hoarseness, vocal fatigue, and difficulty projecting her voice after long days of teaching.  She has no history of vocal trauma but her symptoms are consistent with vocal nodules.  As the SLP, I will explain her diagnosis, discuss vocal hygiene, and therapy options, as well as address her concerns about how these issues are impacting her teaching.  Please respond as Maria expressing her frustrations, concerns, and asking about treatment options while I respond with appropriate guidance and solutions.  Do not include my responses as the SLP, allow me to practice this conversation with a client.</a:t>
            </a:r>
          </a:p>
        </p:txBody>
      </p:sp>
    </p:spTree>
    <p:extLst>
      <p:ext uri="{BB962C8B-B14F-4D97-AF65-F5344CB8AC3E}">
        <p14:creationId xmlns:p14="http://schemas.microsoft.com/office/powerpoint/2010/main" val="108106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white background&#10;&#10;AI-generated content may be incorrect.">
            <a:extLst>
              <a:ext uri="{FF2B5EF4-FFF2-40B4-BE49-F238E27FC236}">
                <a16:creationId xmlns:a16="http://schemas.microsoft.com/office/drawing/2014/main" id="{667A1629-74E9-6374-F979-1BD064ABC1CF}"/>
              </a:ext>
            </a:extLst>
          </p:cNvPr>
          <p:cNvPicPr>
            <a:picLocks noChangeAspect="1"/>
          </p:cNvPicPr>
          <p:nvPr/>
        </p:nvPicPr>
        <p:blipFill>
          <a:blip r:embed="rId2"/>
          <a:stretch>
            <a:fillRect/>
          </a:stretch>
        </p:blipFill>
        <p:spPr>
          <a:xfrm>
            <a:off x="3624262" y="949755"/>
            <a:ext cx="4930560" cy="4984320"/>
          </a:xfrm>
          <a:prstGeom prst="rect">
            <a:avLst/>
          </a:prstGeom>
        </p:spPr>
      </p:pic>
    </p:spTree>
    <p:extLst>
      <p:ext uri="{BB962C8B-B14F-4D97-AF65-F5344CB8AC3E}">
        <p14:creationId xmlns:p14="http://schemas.microsoft.com/office/powerpoint/2010/main" val="954509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yellow text and blue silhouette of a person holding a bell&#10;&#10;AI-generated content may be incorrect.">
            <a:extLst>
              <a:ext uri="{FF2B5EF4-FFF2-40B4-BE49-F238E27FC236}">
                <a16:creationId xmlns:a16="http://schemas.microsoft.com/office/drawing/2014/main" id="{B6463224-FD15-6649-F561-4B86FC392DA9}"/>
              </a:ext>
            </a:extLst>
          </p:cNvPr>
          <p:cNvPicPr>
            <a:picLocks noChangeAspect="1"/>
          </p:cNvPicPr>
          <p:nvPr/>
        </p:nvPicPr>
        <p:blipFill>
          <a:blip r:embed="rId2"/>
          <a:stretch>
            <a:fillRect/>
          </a:stretch>
        </p:blipFill>
        <p:spPr>
          <a:xfrm>
            <a:off x="0" y="-5305"/>
            <a:ext cx="12192000" cy="6855693"/>
          </a:xfrm>
          <a:prstGeom prst="rect">
            <a:avLst/>
          </a:prstGeom>
        </p:spPr>
      </p:pic>
    </p:spTree>
    <p:extLst>
      <p:ext uri="{BB962C8B-B14F-4D97-AF65-F5344CB8AC3E}">
        <p14:creationId xmlns:p14="http://schemas.microsoft.com/office/powerpoint/2010/main" val="2192854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yellow text on a black background&#10;&#10;AI-generated content may be incorrect.">
            <a:extLst>
              <a:ext uri="{FF2B5EF4-FFF2-40B4-BE49-F238E27FC236}">
                <a16:creationId xmlns:a16="http://schemas.microsoft.com/office/drawing/2014/main" id="{EFD2CC25-7EF8-DD65-CC36-B78F633E9C36}"/>
              </a:ext>
            </a:extLst>
          </p:cNvPr>
          <p:cNvPicPr>
            <a:picLocks noChangeAspect="1"/>
          </p:cNvPicPr>
          <p:nvPr/>
        </p:nvPicPr>
        <p:blipFill>
          <a:blip r:embed="rId2"/>
          <a:srcRect r="888" b="-1"/>
          <a:stretch/>
        </p:blipFill>
        <p:spPr>
          <a:xfrm>
            <a:off x="20" y="10"/>
            <a:ext cx="12191979" cy="6857989"/>
          </a:xfrm>
          <a:prstGeom prst="rect">
            <a:avLst/>
          </a:prstGeom>
        </p:spPr>
      </p:pic>
    </p:spTree>
    <p:extLst>
      <p:ext uri="{BB962C8B-B14F-4D97-AF65-F5344CB8AC3E}">
        <p14:creationId xmlns:p14="http://schemas.microsoft.com/office/powerpoint/2010/main" val="330082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7C2024-0E57-5764-D56B-BC1B9E85A272}"/>
              </a:ext>
            </a:extLst>
          </p:cNvPr>
          <p:cNvSpPr txBox="1"/>
          <p:nvPr/>
        </p:nvSpPr>
        <p:spPr>
          <a:xfrm>
            <a:off x="3046325" y="5752694"/>
            <a:ext cx="7534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2"/>
              </a:rPr>
              <a:t>AI Prompts (ChatGPT) for Busy Educators</a:t>
            </a:r>
            <a:endParaRPr lang="en-US" dirty="0"/>
          </a:p>
        </p:txBody>
      </p:sp>
      <p:pic>
        <p:nvPicPr>
          <p:cNvPr id="7" name="Picture 6" descr="A wooden block with letters on it&#10;&#10;AI-generated content may be incorrect.">
            <a:extLst>
              <a:ext uri="{FF2B5EF4-FFF2-40B4-BE49-F238E27FC236}">
                <a16:creationId xmlns:a16="http://schemas.microsoft.com/office/drawing/2014/main" id="{1AD3F4FC-1ED9-AD82-5B74-CE5127D0D0C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528957" y="778564"/>
            <a:ext cx="6659218" cy="4439479"/>
          </a:xfrm>
          <a:prstGeom prst="rect">
            <a:avLst/>
          </a:prstGeom>
        </p:spPr>
      </p:pic>
      <p:sp>
        <p:nvSpPr>
          <p:cNvPr id="8" name="TextBox 7">
            <a:extLst>
              <a:ext uri="{FF2B5EF4-FFF2-40B4-BE49-F238E27FC236}">
                <a16:creationId xmlns:a16="http://schemas.microsoft.com/office/drawing/2014/main" id="{169D89F2-1105-CF3F-26C4-8C6B6F914906}"/>
              </a:ext>
            </a:extLst>
          </p:cNvPr>
          <p:cNvSpPr txBox="1"/>
          <p:nvPr/>
        </p:nvSpPr>
        <p:spPr>
          <a:xfrm>
            <a:off x="2528957" y="5306391"/>
            <a:ext cx="4704522" cy="229153"/>
          </a:xfrm>
          <a:prstGeom prst="rect">
            <a:avLst/>
          </a:prstGeom>
        </p:spPr>
        <p:txBody>
          <a:bodyPr>
            <a:normAutofit fontScale="55000" lnSpcReduction="20000"/>
          </a:bodyPr>
          <a:lstStyle/>
          <a:p>
            <a:r>
              <a:rPr lang="en-US"/>
              <a:t>ThePhoto by PhotoAuthor is licensed under CCYYSA.</a:t>
            </a:r>
          </a:p>
        </p:txBody>
      </p:sp>
    </p:spTree>
    <p:extLst>
      <p:ext uri="{BB962C8B-B14F-4D97-AF65-F5344CB8AC3E}">
        <p14:creationId xmlns:p14="http://schemas.microsoft.com/office/powerpoint/2010/main" val="3529954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98E5-7E2D-50D6-B412-D1FA41EBC2AC}"/>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C1C319F3-CE3C-8382-670F-CE1C44A10B64}"/>
              </a:ext>
            </a:extLst>
          </p:cNvPr>
          <p:cNvSpPr>
            <a:spLocks noGrp="1"/>
          </p:cNvSpPr>
          <p:nvPr>
            <p:ph idx="1"/>
          </p:nvPr>
        </p:nvSpPr>
        <p:spPr>
          <a:xfrm>
            <a:off x="700635" y="2221992"/>
            <a:ext cx="10691265" cy="3938678"/>
          </a:xfrm>
        </p:spPr>
        <p:txBody>
          <a:bodyPr vert="horz" lIns="91440" tIns="45720" rIns="91440" bIns="45720" rtlCol="0" anchor="t">
            <a:noAutofit/>
          </a:bodyPr>
          <a:lstStyle/>
          <a:p>
            <a:r>
              <a:rPr lang="en-US" sz="3200" dirty="0">
                <a:solidFill>
                  <a:schemeClr val="accent3"/>
                </a:solidFill>
              </a:rPr>
              <a:t>Pedagogy shifts</a:t>
            </a:r>
          </a:p>
          <a:p>
            <a:r>
              <a:rPr lang="en-US" sz="3200" dirty="0">
                <a:solidFill>
                  <a:schemeClr val="accent3"/>
                </a:solidFill>
              </a:rPr>
              <a:t>Job displacement</a:t>
            </a:r>
          </a:p>
          <a:p>
            <a:r>
              <a:rPr lang="en-US" sz="3200" dirty="0">
                <a:solidFill>
                  <a:schemeClr val="accent3"/>
                </a:solidFill>
              </a:rPr>
              <a:t>AI Literacy (where do we learn it?)</a:t>
            </a:r>
          </a:p>
          <a:p>
            <a:r>
              <a:rPr lang="en-US" sz="3200">
                <a:solidFill>
                  <a:schemeClr val="accent3"/>
                </a:solidFill>
              </a:rPr>
              <a:t>Research Ethics / Academic Integrity</a:t>
            </a:r>
            <a:endParaRPr lang="en-US" sz="3200" dirty="0">
              <a:solidFill>
                <a:schemeClr val="accent3"/>
              </a:solidFill>
            </a:endParaRPr>
          </a:p>
          <a:p>
            <a:r>
              <a:rPr lang="en-US" sz="3200" dirty="0">
                <a:solidFill>
                  <a:schemeClr val="accent3"/>
                </a:solidFill>
              </a:rPr>
              <a:t>Privacy of data</a:t>
            </a:r>
          </a:p>
          <a:p>
            <a:r>
              <a:rPr lang="en-US" sz="3200" dirty="0">
                <a:solidFill>
                  <a:schemeClr val="accent3"/>
                </a:solidFill>
              </a:rPr>
              <a:t>Equity and access</a:t>
            </a:r>
          </a:p>
          <a:p>
            <a:endParaRPr lang="en-US" dirty="0"/>
          </a:p>
          <a:p>
            <a:endParaRPr lang="en-US" dirty="0"/>
          </a:p>
        </p:txBody>
      </p:sp>
    </p:spTree>
    <p:extLst>
      <p:ext uri="{BB962C8B-B14F-4D97-AF65-F5344CB8AC3E}">
        <p14:creationId xmlns:p14="http://schemas.microsoft.com/office/powerpoint/2010/main" val="272426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8736A0-B0AC-17DC-A040-F1D9DC1D43A7}"/>
              </a:ext>
            </a:extLst>
          </p:cNvPr>
          <p:cNvSpPr>
            <a:spLocks noGrp="1"/>
          </p:cNvSpPr>
          <p:nvPr>
            <p:ph type="ctrTitle"/>
          </p:nvPr>
        </p:nvSpPr>
        <p:spPr/>
        <p:txBody>
          <a:bodyPr/>
          <a:lstStyle/>
          <a:p>
            <a:r>
              <a:rPr lang="en-US" dirty="0"/>
              <a:t>NSF Grants to Introduce AI to Students and Faculty</a:t>
            </a:r>
          </a:p>
        </p:txBody>
      </p:sp>
      <p:sp>
        <p:nvSpPr>
          <p:cNvPr id="3" name="Text Placeholder 2">
            <a:extLst>
              <a:ext uri="{FF2B5EF4-FFF2-40B4-BE49-F238E27FC236}">
                <a16:creationId xmlns:a16="http://schemas.microsoft.com/office/drawing/2014/main" id="{01410D63-2341-49FE-6E3A-1CF1B7FB30B3}"/>
              </a:ext>
            </a:extLst>
          </p:cNvPr>
          <p:cNvSpPr>
            <a:spLocks noGrp="1"/>
          </p:cNvSpPr>
          <p:nvPr>
            <p:ph type="subTitle" idx="1"/>
          </p:nvPr>
        </p:nvSpPr>
        <p:spPr/>
        <p:txBody>
          <a:bodyPr/>
          <a:lstStyle/>
          <a:p>
            <a:r>
              <a:rPr lang="en-US" dirty="0"/>
              <a:t>Barbara Hewitt</a:t>
            </a:r>
          </a:p>
        </p:txBody>
      </p:sp>
      <p:sp>
        <p:nvSpPr>
          <p:cNvPr id="5" name="Picture Placeholder 4">
            <a:extLst>
              <a:ext uri="{FF2B5EF4-FFF2-40B4-BE49-F238E27FC236}">
                <a16:creationId xmlns:a16="http://schemas.microsoft.com/office/drawing/2014/main" id="{4FBBE109-740C-F0BD-243B-E79BD7E1630C}"/>
              </a:ext>
            </a:extLst>
          </p:cNvPr>
          <p:cNvSpPr>
            <a:spLocks noGrp="1"/>
          </p:cNvSpPr>
          <p:nvPr>
            <p:ph type="pic" sz="quarter" idx="13"/>
          </p:nvPr>
        </p:nvSpPr>
        <p:spPr/>
        <p:txBody>
          <a:bodyPr/>
          <a:lstStyle/>
          <a:p>
            <a:endParaRPr lang="en-US" dirty="0"/>
          </a:p>
        </p:txBody>
      </p:sp>
    </p:spTree>
    <p:extLst>
      <p:ext uri="{BB962C8B-B14F-4D97-AF65-F5344CB8AC3E}">
        <p14:creationId xmlns:p14="http://schemas.microsoft.com/office/powerpoint/2010/main" val="45088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F4535-7038-67F5-0861-F93417A7E65B}"/>
              </a:ext>
            </a:extLst>
          </p:cNvPr>
          <p:cNvSpPr>
            <a:spLocks noGrp="1"/>
          </p:cNvSpPr>
          <p:nvPr>
            <p:ph type="title"/>
          </p:nvPr>
        </p:nvSpPr>
        <p:spPr>
          <a:xfrm>
            <a:off x="395701" y="0"/>
            <a:ext cx="10972800" cy="1047221"/>
          </a:xfrm>
        </p:spPr>
        <p:txBody>
          <a:bodyPr/>
          <a:lstStyle/>
          <a:p>
            <a:r>
              <a:rPr lang="en-US" dirty="0"/>
              <a:t>Grants</a:t>
            </a:r>
          </a:p>
        </p:txBody>
      </p:sp>
      <p:sp>
        <p:nvSpPr>
          <p:cNvPr id="3" name="Content Placeholder 2">
            <a:extLst>
              <a:ext uri="{FF2B5EF4-FFF2-40B4-BE49-F238E27FC236}">
                <a16:creationId xmlns:a16="http://schemas.microsoft.com/office/drawing/2014/main" id="{F2912B85-AD56-9E29-47EA-46D797A32F8B}"/>
              </a:ext>
            </a:extLst>
          </p:cNvPr>
          <p:cNvSpPr>
            <a:spLocks noGrp="1"/>
          </p:cNvSpPr>
          <p:nvPr>
            <p:ph idx="1"/>
          </p:nvPr>
        </p:nvSpPr>
        <p:spPr>
          <a:xfrm>
            <a:off x="558602" y="1173779"/>
            <a:ext cx="10857038" cy="4510442"/>
          </a:xfrm>
        </p:spPr>
        <p:txBody>
          <a:bodyPr vert="horz" lIns="91440" tIns="45720" rIns="91440" bIns="45720" numCol="2" rtlCol="0" anchor="t">
            <a:noAutofit/>
          </a:bodyPr>
          <a:lstStyle/>
          <a:p>
            <a:r>
              <a:rPr lang="en-US" dirty="0"/>
              <a:t>Expand AI</a:t>
            </a:r>
          </a:p>
          <a:p>
            <a:pPr lvl="1"/>
            <a:r>
              <a:rPr lang="en-US" sz="2400" dirty="0"/>
              <a:t>Build models</a:t>
            </a:r>
          </a:p>
          <a:p>
            <a:pPr lvl="2"/>
            <a:r>
              <a:rPr lang="en-US" sz="2400" dirty="0"/>
              <a:t>General AI </a:t>
            </a:r>
          </a:p>
          <a:p>
            <a:pPr lvl="2"/>
            <a:r>
              <a:rPr lang="en-US" sz="2400" dirty="0"/>
              <a:t>AI in </a:t>
            </a:r>
          </a:p>
          <a:p>
            <a:pPr lvl="3"/>
            <a:r>
              <a:rPr lang="en-US" sz="2400" dirty="0"/>
              <a:t>Healthcare</a:t>
            </a:r>
          </a:p>
          <a:p>
            <a:pPr lvl="3"/>
            <a:r>
              <a:rPr lang="en-US" sz="2400" dirty="0"/>
              <a:t>Criminal Justice</a:t>
            </a:r>
          </a:p>
          <a:p>
            <a:pPr lvl="1"/>
            <a:r>
              <a:rPr lang="en-US" sz="2400" dirty="0"/>
              <a:t>Expand knowledge (anyone @ TXST) about AI</a:t>
            </a:r>
          </a:p>
          <a:p>
            <a:pPr lvl="1"/>
            <a:r>
              <a:rPr lang="en-US" sz="2400" dirty="0"/>
              <a:t>AI training sessions in May – apply to attend</a:t>
            </a:r>
          </a:p>
          <a:p>
            <a:r>
              <a:rPr lang="en-US" dirty="0"/>
              <a:t>STEM-CLEAR</a:t>
            </a:r>
          </a:p>
          <a:p>
            <a:pPr lvl="1"/>
            <a:r>
              <a:rPr lang="en-US" sz="2400" dirty="0"/>
              <a:t>Expand knowledge of non-STEM majors </a:t>
            </a:r>
          </a:p>
          <a:p>
            <a:pPr lvl="1"/>
            <a:r>
              <a:rPr lang="en-US" sz="2400" dirty="0"/>
              <a:t>Provide learning tools to non-STEM professors to teach non-STEM students</a:t>
            </a:r>
          </a:p>
          <a:p>
            <a:pPr lvl="2"/>
            <a:r>
              <a:rPr lang="en-US" sz="2400" dirty="0"/>
              <a:t>Agriculture</a:t>
            </a:r>
          </a:p>
          <a:p>
            <a:pPr lvl="2"/>
            <a:r>
              <a:rPr lang="en-US" sz="2400" dirty="0"/>
              <a:t>Health</a:t>
            </a:r>
          </a:p>
          <a:p>
            <a:pPr lvl="2"/>
            <a:r>
              <a:rPr lang="en-US" sz="2400" dirty="0"/>
              <a:t>Communications</a:t>
            </a:r>
          </a:p>
        </p:txBody>
      </p:sp>
      <p:sp>
        <p:nvSpPr>
          <p:cNvPr id="2" name="Footer Placeholder 1">
            <a:extLst>
              <a:ext uri="{FF2B5EF4-FFF2-40B4-BE49-F238E27FC236}">
                <a16:creationId xmlns:a16="http://schemas.microsoft.com/office/drawing/2014/main" id="{E16E1116-6824-2090-C090-EFF892151EBA}"/>
              </a:ext>
            </a:extLst>
          </p:cNvPr>
          <p:cNvSpPr>
            <a:spLocks noGrp="1"/>
          </p:cNvSpPr>
          <p:nvPr>
            <p:ph type="ftr" sz="quarter" idx="11"/>
          </p:nvPr>
        </p:nvSpPr>
        <p:spPr>
          <a:xfrm>
            <a:off x="3113612" y="6443623"/>
            <a:ext cx="5964777" cy="397832"/>
          </a:xfrm>
        </p:spPr>
        <p:txBody>
          <a:bodyPr/>
          <a:lstStyle/>
          <a:p>
            <a:r>
              <a:rPr lang="en-US"/>
              <a:t>STEM-CLEAR</a:t>
            </a:r>
          </a:p>
        </p:txBody>
      </p:sp>
      <p:sp>
        <p:nvSpPr>
          <p:cNvPr id="4" name="Slide Number Placeholder 3">
            <a:extLst>
              <a:ext uri="{FF2B5EF4-FFF2-40B4-BE49-F238E27FC236}">
                <a16:creationId xmlns:a16="http://schemas.microsoft.com/office/drawing/2014/main" id="{5EA24B3F-4AC4-F41F-8554-40BA4627E463}"/>
              </a:ext>
            </a:extLst>
          </p:cNvPr>
          <p:cNvSpPr>
            <a:spLocks noGrp="1"/>
          </p:cNvSpPr>
          <p:nvPr>
            <p:ph type="sldNum" sz="quarter" idx="12"/>
          </p:nvPr>
        </p:nvSpPr>
        <p:spPr>
          <a:xfrm>
            <a:off x="11514666" y="6476330"/>
            <a:ext cx="454208" cy="365125"/>
          </a:xfrm>
        </p:spPr>
        <p:txBody>
          <a:bodyPr/>
          <a:lstStyle/>
          <a:p>
            <a:fld id="{8179B124-EE6F-DB4E-A403-682A40579A9A}" type="slidenum">
              <a:rPr lang="en-US" smtClean="0"/>
              <a:pPr/>
              <a:t>19</a:t>
            </a:fld>
            <a:endParaRPr lang="en-US"/>
          </a:p>
        </p:txBody>
      </p:sp>
      <p:sp>
        <p:nvSpPr>
          <p:cNvPr id="5" name="Date Placeholder 4">
            <a:extLst>
              <a:ext uri="{FF2B5EF4-FFF2-40B4-BE49-F238E27FC236}">
                <a16:creationId xmlns:a16="http://schemas.microsoft.com/office/drawing/2014/main" id="{132989E7-83FB-8403-CAF6-AAB8F641DDE1}"/>
              </a:ext>
            </a:extLst>
          </p:cNvPr>
          <p:cNvSpPr>
            <a:spLocks noGrp="1"/>
          </p:cNvSpPr>
          <p:nvPr>
            <p:ph type="dt" sz="half" idx="10"/>
          </p:nvPr>
        </p:nvSpPr>
        <p:spPr>
          <a:xfrm>
            <a:off x="223126" y="6444102"/>
            <a:ext cx="1962737" cy="397353"/>
          </a:xfrm>
        </p:spPr>
        <p:txBody>
          <a:bodyPr/>
          <a:lstStyle/>
          <a:p>
            <a:r>
              <a:rPr lang="en-US" dirty="0"/>
              <a:t>AI in Teaching Symposium</a:t>
            </a:r>
          </a:p>
        </p:txBody>
      </p:sp>
      <p:pic>
        <p:nvPicPr>
          <p:cNvPr id="8" name="Picture 7">
            <a:extLst>
              <a:ext uri="{FF2B5EF4-FFF2-40B4-BE49-F238E27FC236}">
                <a16:creationId xmlns:a16="http://schemas.microsoft.com/office/drawing/2014/main" id="{64207583-DDA4-2AB7-8676-B99FFBA27A40}"/>
              </a:ext>
            </a:extLst>
          </p:cNvPr>
          <p:cNvPicPr>
            <a:picLocks noChangeAspect="1"/>
          </p:cNvPicPr>
          <p:nvPr/>
        </p:nvPicPr>
        <p:blipFill>
          <a:blip r:embed="rId3"/>
          <a:stretch>
            <a:fillRect/>
          </a:stretch>
        </p:blipFill>
        <p:spPr>
          <a:xfrm>
            <a:off x="8288677" y="413898"/>
            <a:ext cx="3126963" cy="1068426"/>
          </a:xfrm>
          <a:prstGeom prst="rect">
            <a:avLst/>
          </a:prstGeom>
        </p:spPr>
      </p:pic>
    </p:spTree>
    <p:extLst>
      <p:ext uri="{BB962C8B-B14F-4D97-AF65-F5344CB8AC3E}">
        <p14:creationId xmlns:p14="http://schemas.microsoft.com/office/powerpoint/2010/main" val="2136948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40576" y="480914"/>
            <a:ext cx="6399808" cy="1143993"/>
          </a:xfrm>
          <a:prstGeom prst="rect">
            <a:avLst/>
          </a:prstGeom>
          <a:noFill/>
          <a:ln/>
        </p:spPr>
        <p:txBody>
          <a:bodyPr wrap="square" lIns="0" tIns="0" rIns="0" bIns="0" rtlCol="0" anchor="t"/>
          <a:lstStyle/>
          <a:p>
            <a:pPr>
              <a:lnSpc>
                <a:spcPts val="4500"/>
              </a:lnSpc>
            </a:pPr>
            <a:r>
              <a:rPr lang="en-US" sz="3583" dirty="0">
                <a:solidFill>
                  <a:srgbClr val="020202"/>
                </a:solidFill>
                <a:latin typeface="PT Serif" pitchFamily="34" charset="0"/>
                <a:ea typeface="PT Serif" pitchFamily="34" charset="-122"/>
                <a:cs typeface="PT Serif" pitchFamily="34" charset="-120"/>
              </a:rPr>
              <a:t>Implementing Responsible AI Practices</a:t>
            </a:r>
            <a:endParaRPr lang="en-US" sz="3583" dirty="0"/>
          </a:p>
        </p:txBody>
      </p:sp>
      <p:sp>
        <p:nvSpPr>
          <p:cNvPr id="4" name="Shape 1"/>
          <p:cNvSpPr/>
          <p:nvPr/>
        </p:nvSpPr>
        <p:spPr>
          <a:xfrm>
            <a:off x="640576" y="1886347"/>
            <a:ext cx="130671" cy="948333"/>
          </a:xfrm>
          <a:prstGeom prst="roundRect">
            <a:avLst>
              <a:gd name="adj" fmla="val 20012"/>
            </a:avLst>
          </a:prstGeom>
          <a:solidFill>
            <a:srgbClr val="F2EEEE"/>
          </a:solidFill>
          <a:ln/>
        </p:spPr>
        <p:txBody>
          <a:bodyPr/>
          <a:lstStyle/>
          <a:p>
            <a:endParaRPr lang="en-US" sz="1500"/>
          </a:p>
        </p:txBody>
      </p:sp>
      <p:sp>
        <p:nvSpPr>
          <p:cNvPr id="5" name="Text 2"/>
          <p:cNvSpPr/>
          <p:nvPr/>
        </p:nvSpPr>
        <p:spPr>
          <a:xfrm>
            <a:off x="1032689" y="1886347"/>
            <a:ext cx="2288083" cy="285948"/>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Policy Development</a:t>
            </a:r>
            <a:endParaRPr lang="en-US" sz="1792" dirty="0"/>
          </a:p>
        </p:txBody>
      </p:sp>
      <p:sp>
        <p:nvSpPr>
          <p:cNvPr id="6" name="Text 3"/>
          <p:cNvSpPr/>
          <p:nvPr/>
        </p:nvSpPr>
        <p:spPr>
          <a:xfrm>
            <a:off x="1032688" y="2276872"/>
            <a:ext cx="6007695" cy="557808"/>
          </a:xfrm>
          <a:prstGeom prst="rect">
            <a:avLst/>
          </a:prstGeom>
          <a:noFill/>
          <a:ln/>
        </p:spPr>
        <p:txBody>
          <a:bodyPr wrap="square" lIns="0" tIns="0" rIns="0" bIns="0" rtlCol="0" anchor="t"/>
          <a:lstStyle/>
          <a:p>
            <a:pPr>
              <a:lnSpc>
                <a:spcPts val="2167"/>
              </a:lnSpc>
            </a:pPr>
            <a:r>
              <a:rPr lang="en-US" sz="1333" dirty="0">
                <a:solidFill>
                  <a:srgbClr val="383838"/>
                </a:solidFill>
                <a:latin typeface="DM Sans" pitchFamily="34" charset="0"/>
                <a:ea typeface="DM Sans" pitchFamily="34" charset="-122"/>
                <a:cs typeface="DM Sans" pitchFamily="34" charset="-120"/>
              </a:rPr>
              <a:t>Create clear institutional guidelines on acceptable AI use in teaching and assessment.</a:t>
            </a:r>
            <a:endParaRPr lang="en-US" sz="1333" dirty="0"/>
          </a:p>
        </p:txBody>
      </p:sp>
      <p:sp>
        <p:nvSpPr>
          <p:cNvPr id="7" name="Shape 4"/>
          <p:cNvSpPr/>
          <p:nvPr/>
        </p:nvSpPr>
        <p:spPr>
          <a:xfrm>
            <a:off x="902018" y="3009007"/>
            <a:ext cx="130671" cy="948333"/>
          </a:xfrm>
          <a:prstGeom prst="roundRect">
            <a:avLst>
              <a:gd name="adj" fmla="val 20012"/>
            </a:avLst>
          </a:prstGeom>
          <a:solidFill>
            <a:srgbClr val="F2EEEE"/>
          </a:solidFill>
          <a:ln/>
        </p:spPr>
        <p:txBody>
          <a:bodyPr/>
          <a:lstStyle/>
          <a:p>
            <a:endParaRPr lang="en-US" sz="1500"/>
          </a:p>
        </p:txBody>
      </p:sp>
      <p:sp>
        <p:nvSpPr>
          <p:cNvPr id="8" name="Text 5"/>
          <p:cNvSpPr/>
          <p:nvPr/>
        </p:nvSpPr>
        <p:spPr>
          <a:xfrm>
            <a:off x="1294130" y="3009007"/>
            <a:ext cx="2288083" cy="285948"/>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Faculty Training</a:t>
            </a:r>
            <a:endParaRPr lang="en-US" sz="1792" dirty="0"/>
          </a:p>
        </p:txBody>
      </p:sp>
      <p:sp>
        <p:nvSpPr>
          <p:cNvPr id="9" name="Text 6"/>
          <p:cNvSpPr/>
          <p:nvPr/>
        </p:nvSpPr>
        <p:spPr>
          <a:xfrm>
            <a:off x="1294131" y="3399532"/>
            <a:ext cx="5746254" cy="557808"/>
          </a:xfrm>
          <a:prstGeom prst="rect">
            <a:avLst/>
          </a:prstGeom>
          <a:noFill/>
          <a:ln/>
        </p:spPr>
        <p:txBody>
          <a:bodyPr wrap="square" lIns="0" tIns="0" rIns="0" bIns="0" rtlCol="0" anchor="t"/>
          <a:lstStyle/>
          <a:p>
            <a:pPr>
              <a:lnSpc>
                <a:spcPts val="2167"/>
              </a:lnSpc>
            </a:pPr>
            <a:r>
              <a:rPr lang="en-US" sz="1333" dirty="0">
                <a:solidFill>
                  <a:srgbClr val="383838"/>
                </a:solidFill>
                <a:latin typeface="DM Sans" pitchFamily="34" charset="0"/>
                <a:ea typeface="DM Sans" pitchFamily="34" charset="-122"/>
                <a:cs typeface="DM Sans" pitchFamily="34" charset="-120"/>
              </a:rPr>
              <a:t>Provide workshops on ethical AI integration and awareness of potential pitfalls.</a:t>
            </a:r>
            <a:endParaRPr lang="en-US" sz="1333" dirty="0"/>
          </a:p>
        </p:txBody>
      </p:sp>
      <p:sp>
        <p:nvSpPr>
          <p:cNvPr id="10" name="Shape 7"/>
          <p:cNvSpPr/>
          <p:nvPr/>
        </p:nvSpPr>
        <p:spPr>
          <a:xfrm>
            <a:off x="1163559" y="4131668"/>
            <a:ext cx="130671" cy="948333"/>
          </a:xfrm>
          <a:prstGeom prst="roundRect">
            <a:avLst>
              <a:gd name="adj" fmla="val 20012"/>
            </a:avLst>
          </a:prstGeom>
          <a:solidFill>
            <a:srgbClr val="F2EEEE"/>
          </a:solidFill>
          <a:ln/>
        </p:spPr>
        <p:txBody>
          <a:bodyPr/>
          <a:lstStyle/>
          <a:p>
            <a:endParaRPr lang="en-US" sz="1500"/>
          </a:p>
        </p:txBody>
      </p:sp>
      <p:sp>
        <p:nvSpPr>
          <p:cNvPr id="11" name="Text 8"/>
          <p:cNvSpPr/>
          <p:nvPr/>
        </p:nvSpPr>
        <p:spPr>
          <a:xfrm>
            <a:off x="1555671" y="4131668"/>
            <a:ext cx="2288083" cy="285948"/>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Student Education</a:t>
            </a:r>
            <a:endParaRPr lang="en-US" sz="1792" dirty="0"/>
          </a:p>
        </p:txBody>
      </p:sp>
      <p:sp>
        <p:nvSpPr>
          <p:cNvPr id="12" name="Text 9"/>
          <p:cNvSpPr/>
          <p:nvPr/>
        </p:nvSpPr>
        <p:spPr>
          <a:xfrm>
            <a:off x="1555671" y="4522193"/>
            <a:ext cx="5484713" cy="557808"/>
          </a:xfrm>
          <a:prstGeom prst="rect">
            <a:avLst/>
          </a:prstGeom>
          <a:noFill/>
          <a:ln/>
        </p:spPr>
        <p:txBody>
          <a:bodyPr wrap="square" lIns="0" tIns="0" rIns="0" bIns="0" rtlCol="0" anchor="t"/>
          <a:lstStyle/>
          <a:p>
            <a:pPr>
              <a:lnSpc>
                <a:spcPts val="2167"/>
              </a:lnSpc>
            </a:pPr>
            <a:r>
              <a:rPr lang="en-US" sz="1333" dirty="0">
                <a:solidFill>
                  <a:srgbClr val="383838"/>
                </a:solidFill>
                <a:latin typeface="DM Sans" pitchFamily="34" charset="0"/>
                <a:ea typeface="DM Sans" pitchFamily="34" charset="-122"/>
                <a:cs typeface="DM Sans" pitchFamily="34" charset="-120"/>
              </a:rPr>
              <a:t>Teach proper AI use as a professional skill for future healthcare providers.</a:t>
            </a:r>
            <a:endParaRPr lang="en-US" sz="1333" dirty="0"/>
          </a:p>
        </p:txBody>
      </p:sp>
      <p:sp>
        <p:nvSpPr>
          <p:cNvPr id="13" name="Shape 10"/>
          <p:cNvSpPr/>
          <p:nvPr/>
        </p:nvSpPr>
        <p:spPr>
          <a:xfrm>
            <a:off x="1425000" y="5254328"/>
            <a:ext cx="130671" cy="948333"/>
          </a:xfrm>
          <a:prstGeom prst="roundRect">
            <a:avLst>
              <a:gd name="adj" fmla="val 20012"/>
            </a:avLst>
          </a:prstGeom>
          <a:solidFill>
            <a:srgbClr val="F2EEEE"/>
          </a:solidFill>
          <a:ln/>
        </p:spPr>
        <p:txBody>
          <a:bodyPr/>
          <a:lstStyle/>
          <a:p>
            <a:endParaRPr lang="en-US" sz="1500"/>
          </a:p>
        </p:txBody>
      </p:sp>
      <p:sp>
        <p:nvSpPr>
          <p:cNvPr id="14" name="Text 11"/>
          <p:cNvSpPr/>
          <p:nvPr/>
        </p:nvSpPr>
        <p:spPr>
          <a:xfrm>
            <a:off x="1817112" y="5254328"/>
            <a:ext cx="2333427" cy="285948"/>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Continuous Evaluation</a:t>
            </a:r>
            <a:endParaRPr lang="en-US" sz="1792" dirty="0"/>
          </a:p>
        </p:txBody>
      </p:sp>
      <p:sp>
        <p:nvSpPr>
          <p:cNvPr id="15" name="Text 12"/>
          <p:cNvSpPr/>
          <p:nvPr/>
        </p:nvSpPr>
        <p:spPr>
          <a:xfrm>
            <a:off x="1817112" y="5644853"/>
            <a:ext cx="5223272" cy="557808"/>
          </a:xfrm>
          <a:prstGeom prst="rect">
            <a:avLst/>
          </a:prstGeom>
          <a:noFill/>
          <a:ln/>
        </p:spPr>
        <p:txBody>
          <a:bodyPr wrap="square" lIns="0" tIns="0" rIns="0" bIns="0" rtlCol="0" anchor="t"/>
          <a:lstStyle/>
          <a:p>
            <a:pPr>
              <a:lnSpc>
                <a:spcPts val="2167"/>
              </a:lnSpc>
            </a:pPr>
            <a:r>
              <a:rPr lang="en-US" sz="1333" dirty="0">
                <a:solidFill>
                  <a:srgbClr val="383838"/>
                </a:solidFill>
                <a:latin typeface="DM Sans" pitchFamily="34" charset="0"/>
                <a:ea typeface="DM Sans" pitchFamily="34" charset="-122"/>
                <a:cs typeface="DM Sans" pitchFamily="34" charset="-120"/>
              </a:rPr>
              <a:t>Regularly assess AI impact on learning outcomes and clinical reasoning development.</a:t>
            </a:r>
            <a:endParaRPr lang="en-US" sz="1333"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E17C2-0219-7274-0269-0B6C8B5FD3C0}"/>
              </a:ext>
            </a:extLst>
          </p:cNvPr>
          <p:cNvPicPr>
            <a:picLocks noChangeAspect="1"/>
          </p:cNvPicPr>
          <p:nvPr/>
        </p:nvPicPr>
        <p:blipFill>
          <a:blip r:embed="rId2"/>
          <a:stretch>
            <a:fillRect/>
          </a:stretch>
        </p:blipFill>
        <p:spPr>
          <a:xfrm>
            <a:off x="608138" y="1262905"/>
            <a:ext cx="9319491" cy="4808431"/>
          </a:xfrm>
          <a:prstGeom prst="rect">
            <a:avLst/>
          </a:prstGeom>
        </p:spPr>
      </p:pic>
      <p:sp>
        <p:nvSpPr>
          <p:cNvPr id="4" name="Title 3">
            <a:extLst>
              <a:ext uri="{FF2B5EF4-FFF2-40B4-BE49-F238E27FC236}">
                <a16:creationId xmlns:a16="http://schemas.microsoft.com/office/drawing/2014/main" id="{65B5982B-BF75-EF97-F1EC-7E46D6490ADC}"/>
              </a:ext>
            </a:extLst>
          </p:cNvPr>
          <p:cNvSpPr>
            <a:spLocks noGrp="1"/>
          </p:cNvSpPr>
          <p:nvPr>
            <p:ph type="title"/>
          </p:nvPr>
        </p:nvSpPr>
        <p:spPr/>
        <p:txBody>
          <a:bodyPr/>
          <a:lstStyle/>
          <a:p>
            <a:r>
              <a:rPr lang="en-US" dirty="0"/>
              <a:t>Expand AI Modules</a:t>
            </a:r>
          </a:p>
        </p:txBody>
      </p:sp>
    </p:spTree>
    <p:extLst>
      <p:ext uri="{BB962C8B-B14F-4D97-AF65-F5344CB8AC3E}">
        <p14:creationId xmlns:p14="http://schemas.microsoft.com/office/powerpoint/2010/main" val="424798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1053F-0062-EBB9-2E09-E24244632EA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E78655-BA6A-9820-33C5-A7AB36F12E95}"/>
              </a:ext>
            </a:extLst>
          </p:cNvPr>
          <p:cNvSpPr>
            <a:spLocks noGrp="1"/>
          </p:cNvSpPr>
          <p:nvPr>
            <p:ph type="title"/>
          </p:nvPr>
        </p:nvSpPr>
        <p:spPr/>
        <p:txBody>
          <a:bodyPr/>
          <a:lstStyle/>
          <a:p>
            <a:r>
              <a:rPr lang="en-US" dirty="0"/>
              <a:t>Each Lesson</a:t>
            </a:r>
          </a:p>
        </p:txBody>
      </p:sp>
      <p:sp>
        <p:nvSpPr>
          <p:cNvPr id="3" name="Content Placeholder 2">
            <a:extLst>
              <a:ext uri="{FF2B5EF4-FFF2-40B4-BE49-F238E27FC236}">
                <a16:creationId xmlns:a16="http://schemas.microsoft.com/office/drawing/2014/main" id="{6089B40F-DCE0-B505-8904-F00D249EAFB5}"/>
              </a:ext>
            </a:extLst>
          </p:cNvPr>
          <p:cNvSpPr>
            <a:spLocks noGrp="1"/>
          </p:cNvSpPr>
          <p:nvPr>
            <p:ph idx="1"/>
          </p:nvPr>
        </p:nvSpPr>
        <p:spPr/>
        <p:txBody>
          <a:bodyPr vert="horz" lIns="91440" tIns="45720" rIns="91440" bIns="45720" rtlCol="0" anchor="t">
            <a:normAutofit/>
          </a:bodyPr>
          <a:lstStyle/>
          <a:p>
            <a:r>
              <a:rPr lang="en-US" dirty="0"/>
              <a:t>Objective</a:t>
            </a:r>
          </a:p>
          <a:p>
            <a:r>
              <a:rPr lang="en-US" dirty="0"/>
              <a:t>Readings</a:t>
            </a:r>
          </a:p>
          <a:p>
            <a:r>
              <a:rPr lang="en-US" dirty="0"/>
              <a:t>Lectures</a:t>
            </a:r>
          </a:p>
          <a:p>
            <a:r>
              <a:rPr lang="en-US" dirty="0"/>
              <a:t>Quizzes (some weeks)</a:t>
            </a:r>
          </a:p>
          <a:p>
            <a:r>
              <a:rPr lang="en-US" dirty="0"/>
              <a:t>Can help with assignments</a:t>
            </a:r>
          </a:p>
        </p:txBody>
      </p:sp>
      <p:sp>
        <p:nvSpPr>
          <p:cNvPr id="2" name="Footer Placeholder 1">
            <a:extLst>
              <a:ext uri="{FF2B5EF4-FFF2-40B4-BE49-F238E27FC236}">
                <a16:creationId xmlns:a16="http://schemas.microsoft.com/office/drawing/2014/main" id="{40403262-8C9E-4545-BE5A-C0F3DECB47B7}"/>
              </a:ext>
            </a:extLst>
          </p:cNvPr>
          <p:cNvSpPr>
            <a:spLocks noGrp="1"/>
          </p:cNvSpPr>
          <p:nvPr>
            <p:ph type="ftr" sz="quarter" idx="11"/>
          </p:nvPr>
        </p:nvSpPr>
        <p:spPr>
          <a:xfrm>
            <a:off x="3113612" y="6443623"/>
            <a:ext cx="5964777" cy="397832"/>
          </a:xfrm>
        </p:spPr>
        <p:txBody>
          <a:bodyPr/>
          <a:lstStyle/>
          <a:p>
            <a:r>
              <a:rPr lang="en-US"/>
              <a:t>STEM-CLEAR</a:t>
            </a:r>
          </a:p>
        </p:txBody>
      </p:sp>
      <p:sp>
        <p:nvSpPr>
          <p:cNvPr id="4" name="Slide Number Placeholder 3">
            <a:extLst>
              <a:ext uri="{FF2B5EF4-FFF2-40B4-BE49-F238E27FC236}">
                <a16:creationId xmlns:a16="http://schemas.microsoft.com/office/drawing/2014/main" id="{E9B2F2B9-12BA-FAC9-99E9-37AA90C8AF1C}"/>
              </a:ext>
            </a:extLst>
          </p:cNvPr>
          <p:cNvSpPr>
            <a:spLocks noGrp="1"/>
          </p:cNvSpPr>
          <p:nvPr>
            <p:ph type="sldNum" sz="quarter" idx="12"/>
          </p:nvPr>
        </p:nvSpPr>
        <p:spPr>
          <a:xfrm>
            <a:off x="11514666" y="6476330"/>
            <a:ext cx="454208" cy="365125"/>
          </a:xfrm>
        </p:spPr>
        <p:txBody>
          <a:bodyPr/>
          <a:lstStyle/>
          <a:p>
            <a:fld id="{8179B124-EE6F-DB4E-A403-682A40579A9A}" type="slidenum">
              <a:rPr lang="en-US" smtClean="0"/>
              <a:pPr/>
              <a:t>21</a:t>
            </a:fld>
            <a:endParaRPr lang="en-US"/>
          </a:p>
        </p:txBody>
      </p:sp>
      <p:sp>
        <p:nvSpPr>
          <p:cNvPr id="5" name="Date Placeholder 4">
            <a:extLst>
              <a:ext uri="{FF2B5EF4-FFF2-40B4-BE49-F238E27FC236}">
                <a16:creationId xmlns:a16="http://schemas.microsoft.com/office/drawing/2014/main" id="{DEEEAB46-B8DA-8FE2-4911-F78B6207AC9D}"/>
              </a:ext>
            </a:extLst>
          </p:cNvPr>
          <p:cNvSpPr>
            <a:spLocks noGrp="1"/>
          </p:cNvSpPr>
          <p:nvPr>
            <p:ph type="dt" sz="half" idx="10"/>
          </p:nvPr>
        </p:nvSpPr>
        <p:spPr>
          <a:xfrm>
            <a:off x="223126" y="6444102"/>
            <a:ext cx="1962737" cy="397353"/>
          </a:xfrm>
        </p:spPr>
        <p:txBody>
          <a:bodyPr/>
          <a:lstStyle/>
          <a:p>
            <a:r>
              <a:rPr lang="en-US" dirty="0"/>
              <a:t>AI in Teaching Symposium</a:t>
            </a:r>
          </a:p>
        </p:txBody>
      </p:sp>
      <p:pic>
        <p:nvPicPr>
          <p:cNvPr id="8" name="Picture 7">
            <a:extLst>
              <a:ext uri="{FF2B5EF4-FFF2-40B4-BE49-F238E27FC236}">
                <a16:creationId xmlns:a16="http://schemas.microsoft.com/office/drawing/2014/main" id="{B9C1F10D-26A5-D9CF-7ED7-265DB09C944F}"/>
              </a:ext>
            </a:extLst>
          </p:cNvPr>
          <p:cNvPicPr>
            <a:picLocks noChangeAspect="1"/>
          </p:cNvPicPr>
          <p:nvPr/>
        </p:nvPicPr>
        <p:blipFill>
          <a:blip r:embed="rId3"/>
          <a:stretch>
            <a:fillRect/>
          </a:stretch>
        </p:blipFill>
        <p:spPr>
          <a:xfrm>
            <a:off x="4959786" y="-69372"/>
            <a:ext cx="8954648" cy="6858000"/>
          </a:xfrm>
          <a:prstGeom prst="rect">
            <a:avLst/>
          </a:prstGeom>
        </p:spPr>
      </p:pic>
    </p:spTree>
    <p:extLst>
      <p:ext uri="{BB962C8B-B14F-4D97-AF65-F5344CB8AC3E}">
        <p14:creationId xmlns:p14="http://schemas.microsoft.com/office/powerpoint/2010/main" val="4282175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8D2D-A52F-F95B-2C83-955858F0E6D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F34281F-6647-878F-AB31-25E509EF1E3B}"/>
              </a:ext>
            </a:extLst>
          </p:cNvPr>
          <p:cNvPicPr>
            <a:picLocks noChangeAspect="1"/>
          </p:cNvPicPr>
          <p:nvPr/>
        </p:nvPicPr>
        <p:blipFill>
          <a:blip r:embed="rId3"/>
          <a:srcRect l="20314" t="10362" r="1890" b="9636"/>
          <a:stretch/>
        </p:blipFill>
        <p:spPr>
          <a:xfrm>
            <a:off x="141249" y="1687818"/>
            <a:ext cx="5181600" cy="4289503"/>
          </a:xfrm>
          <a:prstGeom prst="rect">
            <a:avLst/>
          </a:prstGeom>
          <a:noFill/>
        </p:spPr>
      </p:pic>
      <p:sp>
        <p:nvSpPr>
          <p:cNvPr id="5" name="Date Placeholder 4">
            <a:extLst>
              <a:ext uri="{FF2B5EF4-FFF2-40B4-BE49-F238E27FC236}">
                <a16:creationId xmlns:a16="http://schemas.microsoft.com/office/drawing/2014/main" id="{3090A488-D647-46AE-84E1-7476C8C9450C}"/>
              </a:ext>
            </a:extLst>
          </p:cNvPr>
          <p:cNvSpPr>
            <a:spLocks noGrp="1"/>
          </p:cNvSpPr>
          <p:nvPr>
            <p:ph type="dt" sz="half" idx="10"/>
          </p:nvPr>
        </p:nvSpPr>
        <p:spPr>
          <a:xfrm>
            <a:off x="234758" y="6467557"/>
            <a:ext cx="2337810" cy="365125"/>
          </a:xfrm>
        </p:spPr>
        <p:txBody>
          <a:bodyPr anchor="ctr">
            <a:normAutofit/>
          </a:bodyPr>
          <a:lstStyle/>
          <a:p>
            <a:pPr>
              <a:spcAft>
                <a:spcPts val="600"/>
              </a:spcAft>
            </a:pPr>
            <a:r>
              <a:rPr lang="en-US" dirty="0"/>
              <a:t>AI in Teaching Symposium</a:t>
            </a:r>
            <a:endParaRPr lang="en-US"/>
          </a:p>
        </p:txBody>
      </p:sp>
      <p:sp>
        <p:nvSpPr>
          <p:cNvPr id="2" name="Footer Placeholder 1">
            <a:extLst>
              <a:ext uri="{FF2B5EF4-FFF2-40B4-BE49-F238E27FC236}">
                <a16:creationId xmlns:a16="http://schemas.microsoft.com/office/drawing/2014/main" id="{50EB117C-5632-1D3E-580C-F57EE103A9B5}"/>
              </a:ext>
            </a:extLst>
          </p:cNvPr>
          <p:cNvSpPr>
            <a:spLocks noGrp="1"/>
          </p:cNvSpPr>
          <p:nvPr>
            <p:ph type="ftr" sz="quarter" idx="11"/>
          </p:nvPr>
        </p:nvSpPr>
        <p:spPr>
          <a:xfrm>
            <a:off x="3101838" y="6467557"/>
            <a:ext cx="6140730" cy="365125"/>
          </a:xfrm>
        </p:spPr>
        <p:txBody>
          <a:bodyPr anchor="ctr">
            <a:normAutofit/>
          </a:bodyPr>
          <a:lstStyle/>
          <a:p>
            <a:pPr>
              <a:spcAft>
                <a:spcPts val="600"/>
              </a:spcAft>
            </a:pPr>
            <a:r>
              <a:rPr lang="en-US"/>
              <a:t>STEM-CLEAR</a:t>
            </a:r>
          </a:p>
        </p:txBody>
      </p:sp>
      <p:sp>
        <p:nvSpPr>
          <p:cNvPr id="4" name="Slide Number Placeholder 3">
            <a:extLst>
              <a:ext uri="{FF2B5EF4-FFF2-40B4-BE49-F238E27FC236}">
                <a16:creationId xmlns:a16="http://schemas.microsoft.com/office/drawing/2014/main" id="{1393885B-A208-FE17-4B06-84C26D80A942}"/>
              </a:ext>
            </a:extLst>
          </p:cNvPr>
          <p:cNvSpPr>
            <a:spLocks noGrp="1"/>
          </p:cNvSpPr>
          <p:nvPr>
            <p:ph type="sldNum" sz="quarter" idx="12"/>
          </p:nvPr>
        </p:nvSpPr>
        <p:spPr>
          <a:xfrm>
            <a:off x="11503034" y="6467557"/>
            <a:ext cx="454208" cy="365125"/>
          </a:xfrm>
        </p:spPr>
        <p:txBody>
          <a:bodyPr anchor="ctr">
            <a:normAutofit/>
          </a:bodyPr>
          <a:lstStyle/>
          <a:p>
            <a:pPr>
              <a:spcAft>
                <a:spcPts val="600"/>
              </a:spcAft>
            </a:pPr>
            <a:fld id="{8179B124-EE6F-DB4E-A403-682A40579A9A}" type="slidenum">
              <a:rPr lang="en-US" smtClean="0"/>
              <a:pPr>
                <a:spcAft>
                  <a:spcPts val="600"/>
                </a:spcAft>
              </a:pPr>
              <a:t>22</a:t>
            </a:fld>
            <a:endParaRPr lang="en-US"/>
          </a:p>
        </p:txBody>
      </p:sp>
      <p:sp>
        <p:nvSpPr>
          <p:cNvPr id="6" name="Title 5">
            <a:extLst>
              <a:ext uri="{FF2B5EF4-FFF2-40B4-BE49-F238E27FC236}">
                <a16:creationId xmlns:a16="http://schemas.microsoft.com/office/drawing/2014/main" id="{CA0A9354-DB54-2FAA-8A24-5911952B062D}"/>
              </a:ext>
            </a:extLst>
          </p:cNvPr>
          <p:cNvSpPr>
            <a:spLocks noGrp="1"/>
          </p:cNvSpPr>
          <p:nvPr>
            <p:ph type="title"/>
          </p:nvPr>
        </p:nvSpPr>
        <p:spPr>
          <a:xfrm>
            <a:off x="608138" y="398698"/>
            <a:ext cx="10972800" cy="1047221"/>
          </a:xfrm>
        </p:spPr>
        <p:txBody>
          <a:bodyPr anchor="b">
            <a:normAutofit/>
          </a:bodyPr>
          <a:lstStyle/>
          <a:p>
            <a:r>
              <a:rPr lang="en-US" dirty="0"/>
              <a:t>Expand AI - Healthcare</a:t>
            </a:r>
          </a:p>
        </p:txBody>
      </p:sp>
      <p:pic>
        <p:nvPicPr>
          <p:cNvPr id="13" name="Picture 12">
            <a:extLst>
              <a:ext uri="{FF2B5EF4-FFF2-40B4-BE49-F238E27FC236}">
                <a16:creationId xmlns:a16="http://schemas.microsoft.com/office/drawing/2014/main" id="{74BA4F11-39C8-4145-973C-4CDFE0A7810E}"/>
              </a:ext>
            </a:extLst>
          </p:cNvPr>
          <p:cNvPicPr>
            <a:picLocks noChangeAspect="1"/>
          </p:cNvPicPr>
          <p:nvPr/>
        </p:nvPicPr>
        <p:blipFill>
          <a:blip r:embed="rId4"/>
          <a:stretch>
            <a:fillRect/>
          </a:stretch>
        </p:blipFill>
        <p:spPr>
          <a:xfrm>
            <a:off x="5635083" y="1347362"/>
            <a:ext cx="7599128" cy="4970413"/>
          </a:xfrm>
          <a:prstGeom prst="rect">
            <a:avLst/>
          </a:prstGeom>
        </p:spPr>
      </p:pic>
    </p:spTree>
    <p:extLst>
      <p:ext uri="{BB962C8B-B14F-4D97-AF65-F5344CB8AC3E}">
        <p14:creationId xmlns:p14="http://schemas.microsoft.com/office/powerpoint/2010/main" val="4074197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B8B-93AF-6239-E9CE-8721C5D388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DBF754-E703-4AD2-B890-F69D6A5FE47D}"/>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560F5910-D53B-D7A3-6E4F-CEB9CD8FC132}"/>
              </a:ext>
            </a:extLst>
          </p:cNvPr>
          <p:cNvSpPr>
            <a:spLocks noGrp="1"/>
          </p:cNvSpPr>
          <p:nvPr>
            <p:ph type="dt" sz="half" idx="10"/>
          </p:nvPr>
        </p:nvSpPr>
        <p:spPr/>
        <p:txBody>
          <a:bodyPr/>
          <a:lstStyle/>
          <a:p>
            <a:r>
              <a:rPr lang="en-US"/>
              <a:t>Note/Date/Venue</a:t>
            </a:r>
            <a:endParaRPr lang="en-US" dirty="0"/>
          </a:p>
        </p:txBody>
      </p:sp>
      <p:sp>
        <p:nvSpPr>
          <p:cNvPr id="5" name="Footer Placeholder 4">
            <a:extLst>
              <a:ext uri="{FF2B5EF4-FFF2-40B4-BE49-F238E27FC236}">
                <a16:creationId xmlns:a16="http://schemas.microsoft.com/office/drawing/2014/main" id="{5092E078-FC02-A27F-A945-F508A865AE4A}"/>
              </a:ext>
            </a:extLst>
          </p:cNvPr>
          <p:cNvSpPr>
            <a:spLocks noGrp="1"/>
          </p:cNvSpPr>
          <p:nvPr>
            <p:ph type="ftr" sz="quarter" idx="11"/>
          </p:nvPr>
        </p:nvSpPr>
        <p:spPr/>
        <p:txBody>
          <a:bodyPr/>
          <a:lstStyle/>
          <a:p>
            <a:r>
              <a:rPr lang="en-US"/>
              <a:t>STEM-CLEAR</a:t>
            </a:r>
            <a:endParaRPr lang="en-US" dirty="0"/>
          </a:p>
        </p:txBody>
      </p:sp>
      <p:sp>
        <p:nvSpPr>
          <p:cNvPr id="6" name="Slide Number Placeholder 5">
            <a:extLst>
              <a:ext uri="{FF2B5EF4-FFF2-40B4-BE49-F238E27FC236}">
                <a16:creationId xmlns:a16="http://schemas.microsoft.com/office/drawing/2014/main" id="{D833CD3F-45E2-6DE9-F3F3-E9D37CB7DCC0}"/>
              </a:ext>
            </a:extLst>
          </p:cNvPr>
          <p:cNvSpPr>
            <a:spLocks noGrp="1"/>
          </p:cNvSpPr>
          <p:nvPr>
            <p:ph type="sldNum" sz="quarter" idx="12"/>
          </p:nvPr>
        </p:nvSpPr>
        <p:spPr/>
        <p:txBody>
          <a:bodyPr/>
          <a:lstStyle/>
          <a:p>
            <a:fld id="{8179B124-EE6F-DB4E-A403-682A40579A9A}" type="slidenum">
              <a:rPr lang="en-US" smtClean="0"/>
              <a:pPr/>
              <a:t>23</a:t>
            </a:fld>
            <a:endParaRPr lang="en-US" dirty="0"/>
          </a:p>
        </p:txBody>
      </p:sp>
      <p:sp>
        <p:nvSpPr>
          <p:cNvPr id="7" name="Title 6">
            <a:extLst>
              <a:ext uri="{FF2B5EF4-FFF2-40B4-BE49-F238E27FC236}">
                <a16:creationId xmlns:a16="http://schemas.microsoft.com/office/drawing/2014/main" id="{E72950DE-5DDB-3628-3062-90927C9D5A8A}"/>
              </a:ext>
            </a:extLst>
          </p:cNvPr>
          <p:cNvSpPr>
            <a:spLocks noGrp="1"/>
          </p:cNvSpPr>
          <p:nvPr>
            <p:ph type="title"/>
          </p:nvPr>
        </p:nvSpPr>
        <p:spPr>
          <a:xfrm>
            <a:off x="556257" y="1802449"/>
            <a:ext cx="3446626" cy="3674538"/>
          </a:xfrm>
        </p:spPr>
        <p:txBody>
          <a:bodyPr>
            <a:normAutofit fontScale="90000"/>
          </a:bodyPr>
          <a:lstStyle/>
          <a:p>
            <a:r>
              <a:rPr lang="en-US" dirty="0"/>
              <a:t>Lesson 1: </a:t>
            </a:r>
            <a:r>
              <a:rPr lang="en-US" i="0" dirty="0">
                <a:effectLst/>
                <a:latin typeface="Lato Extended"/>
              </a:rPr>
              <a:t>Exploring the Uses of Artificial Intelligence in Healthcare</a:t>
            </a:r>
            <a:endParaRPr lang="en-US" dirty="0"/>
          </a:p>
        </p:txBody>
      </p:sp>
      <p:pic>
        <p:nvPicPr>
          <p:cNvPr id="9" name="Picture 8">
            <a:extLst>
              <a:ext uri="{FF2B5EF4-FFF2-40B4-BE49-F238E27FC236}">
                <a16:creationId xmlns:a16="http://schemas.microsoft.com/office/drawing/2014/main" id="{F9142BCB-EBA6-8040-3F5F-0918BA873FB7}"/>
              </a:ext>
            </a:extLst>
          </p:cNvPr>
          <p:cNvPicPr>
            <a:picLocks noChangeAspect="1"/>
          </p:cNvPicPr>
          <p:nvPr/>
        </p:nvPicPr>
        <p:blipFill>
          <a:blip r:embed="rId2"/>
          <a:srcRect t="13074"/>
          <a:stretch/>
        </p:blipFill>
        <p:spPr>
          <a:xfrm>
            <a:off x="4002883" y="235380"/>
            <a:ext cx="7794776" cy="5961413"/>
          </a:xfrm>
          <a:prstGeom prst="rect">
            <a:avLst/>
          </a:prstGeom>
        </p:spPr>
      </p:pic>
    </p:spTree>
    <p:extLst>
      <p:ext uri="{BB962C8B-B14F-4D97-AF65-F5344CB8AC3E}">
        <p14:creationId xmlns:p14="http://schemas.microsoft.com/office/powerpoint/2010/main" val="231409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D3298-A538-DCF8-5FC0-9653F030E0C4}"/>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CB54F713-6223-4981-2264-68150E4D546E}"/>
              </a:ext>
            </a:extLst>
          </p:cNvPr>
          <p:cNvSpPr>
            <a:spLocks noGrp="1"/>
          </p:cNvSpPr>
          <p:nvPr>
            <p:ph type="dt" sz="half" idx="10"/>
          </p:nvPr>
        </p:nvSpPr>
        <p:spPr/>
        <p:txBody>
          <a:bodyPr/>
          <a:lstStyle/>
          <a:p>
            <a:r>
              <a:rPr lang="en-US"/>
              <a:t>Note/Date/Venue</a:t>
            </a:r>
            <a:endParaRPr lang="en-US" dirty="0"/>
          </a:p>
        </p:txBody>
      </p:sp>
      <p:sp>
        <p:nvSpPr>
          <p:cNvPr id="5" name="Footer Placeholder 4">
            <a:extLst>
              <a:ext uri="{FF2B5EF4-FFF2-40B4-BE49-F238E27FC236}">
                <a16:creationId xmlns:a16="http://schemas.microsoft.com/office/drawing/2014/main" id="{536632BB-C837-D5D4-BFDF-CEB77ABCF6CE}"/>
              </a:ext>
            </a:extLst>
          </p:cNvPr>
          <p:cNvSpPr>
            <a:spLocks noGrp="1"/>
          </p:cNvSpPr>
          <p:nvPr>
            <p:ph type="ftr" sz="quarter" idx="11"/>
          </p:nvPr>
        </p:nvSpPr>
        <p:spPr/>
        <p:txBody>
          <a:bodyPr/>
          <a:lstStyle/>
          <a:p>
            <a:r>
              <a:rPr lang="en-US"/>
              <a:t>STEM-CLEAR</a:t>
            </a:r>
            <a:endParaRPr lang="en-US" dirty="0"/>
          </a:p>
        </p:txBody>
      </p:sp>
      <p:sp>
        <p:nvSpPr>
          <p:cNvPr id="6" name="Slide Number Placeholder 5">
            <a:extLst>
              <a:ext uri="{FF2B5EF4-FFF2-40B4-BE49-F238E27FC236}">
                <a16:creationId xmlns:a16="http://schemas.microsoft.com/office/drawing/2014/main" id="{77F6882A-E734-83DB-6A43-D6DBE49E23F9}"/>
              </a:ext>
            </a:extLst>
          </p:cNvPr>
          <p:cNvSpPr>
            <a:spLocks noGrp="1"/>
          </p:cNvSpPr>
          <p:nvPr>
            <p:ph type="sldNum" sz="quarter" idx="12"/>
          </p:nvPr>
        </p:nvSpPr>
        <p:spPr/>
        <p:txBody>
          <a:bodyPr/>
          <a:lstStyle/>
          <a:p>
            <a:fld id="{8179B124-EE6F-DB4E-A403-682A40579A9A}" type="slidenum">
              <a:rPr lang="en-US" smtClean="0"/>
              <a:pPr/>
              <a:t>24</a:t>
            </a:fld>
            <a:endParaRPr lang="en-US" dirty="0"/>
          </a:p>
        </p:txBody>
      </p:sp>
      <p:sp>
        <p:nvSpPr>
          <p:cNvPr id="7" name="Title 6">
            <a:extLst>
              <a:ext uri="{FF2B5EF4-FFF2-40B4-BE49-F238E27FC236}">
                <a16:creationId xmlns:a16="http://schemas.microsoft.com/office/drawing/2014/main" id="{C10C7671-04C7-3BD3-26AD-1384F72EC617}"/>
              </a:ext>
            </a:extLst>
          </p:cNvPr>
          <p:cNvSpPr>
            <a:spLocks noGrp="1"/>
          </p:cNvSpPr>
          <p:nvPr>
            <p:ph type="title"/>
          </p:nvPr>
        </p:nvSpPr>
        <p:spPr>
          <a:xfrm>
            <a:off x="556257" y="1802449"/>
            <a:ext cx="3446626" cy="3674538"/>
          </a:xfrm>
        </p:spPr>
        <p:txBody>
          <a:bodyPr>
            <a:normAutofit/>
          </a:bodyPr>
          <a:lstStyle/>
          <a:p>
            <a:r>
              <a:rPr lang="en-US" dirty="0"/>
              <a:t>Lesson 3: </a:t>
            </a:r>
            <a:r>
              <a:rPr lang="en-US" i="0" dirty="0">
                <a:effectLst/>
                <a:latin typeface="Lato Extended"/>
              </a:rPr>
              <a:t>Applying AI in Healthcare</a:t>
            </a:r>
            <a:endParaRPr lang="en-US" dirty="0"/>
          </a:p>
        </p:txBody>
      </p:sp>
      <p:pic>
        <p:nvPicPr>
          <p:cNvPr id="11" name="Picture 10">
            <a:extLst>
              <a:ext uri="{FF2B5EF4-FFF2-40B4-BE49-F238E27FC236}">
                <a16:creationId xmlns:a16="http://schemas.microsoft.com/office/drawing/2014/main" id="{2C42831B-E287-06D2-3806-4B9F65A241E8}"/>
              </a:ext>
            </a:extLst>
          </p:cNvPr>
          <p:cNvPicPr>
            <a:picLocks noChangeAspect="1"/>
          </p:cNvPicPr>
          <p:nvPr/>
        </p:nvPicPr>
        <p:blipFill>
          <a:blip r:embed="rId2"/>
          <a:stretch>
            <a:fillRect/>
          </a:stretch>
        </p:blipFill>
        <p:spPr>
          <a:xfrm>
            <a:off x="4917892" y="0"/>
            <a:ext cx="6812246" cy="6858000"/>
          </a:xfrm>
          <a:prstGeom prst="rect">
            <a:avLst/>
          </a:prstGeom>
        </p:spPr>
      </p:pic>
    </p:spTree>
    <p:extLst>
      <p:ext uri="{BB962C8B-B14F-4D97-AF65-F5344CB8AC3E}">
        <p14:creationId xmlns:p14="http://schemas.microsoft.com/office/powerpoint/2010/main" val="2396464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8630-0A56-3878-0FF6-558CCBF99CD5}"/>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ABBADFA1-C2F5-A6BD-5E0F-5C57D4CDCAC5}"/>
              </a:ext>
            </a:extLst>
          </p:cNvPr>
          <p:cNvSpPr>
            <a:spLocks noGrp="1"/>
          </p:cNvSpPr>
          <p:nvPr>
            <p:ph type="dt" sz="half" idx="10"/>
          </p:nvPr>
        </p:nvSpPr>
        <p:spPr/>
        <p:txBody>
          <a:bodyPr/>
          <a:lstStyle/>
          <a:p>
            <a:r>
              <a:rPr lang="en-US"/>
              <a:t>Note/Date/Venue</a:t>
            </a:r>
            <a:endParaRPr lang="en-US" dirty="0"/>
          </a:p>
        </p:txBody>
      </p:sp>
      <p:sp>
        <p:nvSpPr>
          <p:cNvPr id="4" name="Footer Placeholder 3">
            <a:extLst>
              <a:ext uri="{FF2B5EF4-FFF2-40B4-BE49-F238E27FC236}">
                <a16:creationId xmlns:a16="http://schemas.microsoft.com/office/drawing/2014/main" id="{EB5D19F1-FB91-2366-5D15-DF2AA643800B}"/>
              </a:ext>
            </a:extLst>
          </p:cNvPr>
          <p:cNvSpPr>
            <a:spLocks noGrp="1"/>
          </p:cNvSpPr>
          <p:nvPr>
            <p:ph type="ftr" sz="quarter" idx="11"/>
          </p:nvPr>
        </p:nvSpPr>
        <p:spPr/>
        <p:txBody>
          <a:bodyPr/>
          <a:lstStyle/>
          <a:p>
            <a:r>
              <a:rPr lang="en-US"/>
              <a:t>STEM-CLEAR</a:t>
            </a:r>
            <a:endParaRPr lang="en-US" dirty="0"/>
          </a:p>
        </p:txBody>
      </p:sp>
      <p:sp>
        <p:nvSpPr>
          <p:cNvPr id="5" name="Slide Number Placeholder 4">
            <a:extLst>
              <a:ext uri="{FF2B5EF4-FFF2-40B4-BE49-F238E27FC236}">
                <a16:creationId xmlns:a16="http://schemas.microsoft.com/office/drawing/2014/main" id="{592E104D-4E74-4D84-51BD-7D45B3D62EA5}"/>
              </a:ext>
            </a:extLst>
          </p:cNvPr>
          <p:cNvSpPr>
            <a:spLocks noGrp="1"/>
          </p:cNvSpPr>
          <p:nvPr>
            <p:ph type="sldNum" sz="quarter" idx="12"/>
          </p:nvPr>
        </p:nvSpPr>
        <p:spPr/>
        <p:txBody>
          <a:bodyPr/>
          <a:lstStyle/>
          <a:p>
            <a:fld id="{8179B124-EE6F-DB4E-A403-682A40579A9A}" type="slidenum">
              <a:rPr lang="en-US" smtClean="0"/>
              <a:t>25</a:t>
            </a:fld>
            <a:endParaRPr lang="en-US"/>
          </a:p>
        </p:txBody>
      </p:sp>
      <p:pic>
        <p:nvPicPr>
          <p:cNvPr id="7" name="Picture 6">
            <a:extLst>
              <a:ext uri="{FF2B5EF4-FFF2-40B4-BE49-F238E27FC236}">
                <a16:creationId xmlns:a16="http://schemas.microsoft.com/office/drawing/2014/main" id="{E474A2B7-99FA-B349-29FF-9B7F51460079}"/>
              </a:ext>
            </a:extLst>
          </p:cNvPr>
          <p:cNvPicPr>
            <a:picLocks noChangeAspect="1"/>
          </p:cNvPicPr>
          <p:nvPr/>
        </p:nvPicPr>
        <p:blipFill>
          <a:blip r:embed="rId2"/>
          <a:stretch>
            <a:fillRect/>
          </a:stretch>
        </p:blipFill>
        <p:spPr>
          <a:xfrm>
            <a:off x="0" y="251155"/>
            <a:ext cx="12192000" cy="6355689"/>
          </a:xfrm>
          <a:prstGeom prst="rect">
            <a:avLst/>
          </a:prstGeom>
        </p:spPr>
      </p:pic>
    </p:spTree>
    <p:extLst>
      <p:ext uri="{BB962C8B-B14F-4D97-AF65-F5344CB8AC3E}">
        <p14:creationId xmlns:p14="http://schemas.microsoft.com/office/powerpoint/2010/main" val="214689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BA63-1A50-4EF8-A499-642A5157F08F}"/>
              </a:ext>
            </a:extLst>
          </p:cNvPr>
          <p:cNvSpPr>
            <a:spLocks noGrp="1"/>
          </p:cNvSpPr>
          <p:nvPr>
            <p:ph type="title"/>
          </p:nvPr>
        </p:nvSpPr>
        <p:spPr/>
        <p:txBody>
          <a:bodyPr/>
          <a:lstStyle/>
          <a:p>
            <a:endParaRPr lang="en-US"/>
          </a:p>
        </p:txBody>
      </p:sp>
      <p:sp>
        <p:nvSpPr>
          <p:cNvPr id="3" name="Date Placeholder 2">
            <a:extLst>
              <a:ext uri="{FF2B5EF4-FFF2-40B4-BE49-F238E27FC236}">
                <a16:creationId xmlns:a16="http://schemas.microsoft.com/office/drawing/2014/main" id="{0A0BC77E-2D2B-5D0F-15A9-2E0CCB0BC7EE}"/>
              </a:ext>
            </a:extLst>
          </p:cNvPr>
          <p:cNvSpPr>
            <a:spLocks noGrp="1"/>
          </p:cNvSpPr>
          <p:nvPr>
            <p:ph type="dt" sz="half" idx="10"/>
          </p:nvPr>
        </p:nvSpPr>
        <p:spPr/>
        <p:txBody>
          <a:bodyPr/>
          <a:lstStyle/>
          <a:p>
            <a:r>
              <a:rPr lang="en-US"/>
              <a:t>Note/Date/Venue</a:t>
            </a:r>
            <a:endParaRPr lang="en-US" dirty="0"/>
          </a:p>
        </p:txBody>
      </p:sp>
      <p:sp>
        <p:nvSpPr>
          <p:cNvPr id="4" name="Footer Placeholder 3">
            <a:extLst>
              <a:ext uri="{FF2B5EF4-FFF2-40B4-BE49-F238E27FC236}">
                <a16:creationId xmlns:a16="http://schemas.microsoft.com/office/drawing/2014/main" id="{30A47E53-04C2-2225-62A2-F43A4EE6E6FF}"/>
              </a:ext>
            </a:extLst>
          </p:cNvPr>
          <p:cNvSpPr>
            <a:spLocks noGrp="1"/>
          </p:cNvSpPr>
          <p:nvPr>
            <p:ph type="ftr" sz="quarter" idx="11"/>
          </p:nvPr>
        </p:nvSpPr>
        <p:spPr/>
        <p:txBody>
          <a:bodyPr/>
          <a:lstStyle/>
          <a:p>
            <a:r>
              <a:rPr lang="en-US"/>
              <a:t>STEM-CLEAR</a:t>
            </a:r>
            <a:endParaRPr lang="en-US" dirty="0"/>
          </a:p>
        </p:txBody>
      </p:sp>
      <p:sp>
        <p:nvSpPr>
          <p:cNvPr id="5" name="Slide Number Placeholder 4">
            <a:extLst>
              <a:ext uri="{FF2B5EF4-FFF2-40B4-BE49-F238E27FC236}">
                <a16:creationId xmlns:a16="http://schemas.microsoft.com/office/drawing/2014/main" id="{31F854C1-E2D2-62DD-8C40-BEE576CF54A3}"/>
              </a:ext>
            </a:extLst>
          </p:cNvPr>
          <p:cNvSpPr>
            <a:spLocks noGrp="1"/>
          </p:cNvSpPr>
          <p:nvPr>
            <p:ph type="sldNum" sz="quarter" idx="12"/>
          </p:nvPr>
        </p:nvSpPr>
        <p:spPr/>
        <p:txBody>
          <a:bodyPr/>
          <a:lstStyle/>
          <a:p>
            <a:fld id="{8179B124-EE6F-DB4E-A403-682A40579A9A}" type="slidenum">
              <a:rPr lang="en-US" smtClean="0"/>
              <a:t>26</a:t>
            </a:fld>
            <a:endParaRPr lang="en-US"/>
          </a:p>
        </p:txBody>
      </p:sp>
      <p:pic>
        <p:nvPicPr>
          <p:cNvPr id="7" name="Picture 6">
            <a:extLst>
              <a:ext uri="{FF2B5EF4-FFF2-40B4-BE49-F238E27FC236}">
                <a16:creationId xmlns:a16="http://schemas.microsoft.com/office/drawing/2014/main" id="{88A1B0BD-E964-3000-3500-6C02EDB81EFC}"/>
              </a:ext>
            </a:extLst>
          </p:cNvPr>
          <p:cNvPicPr>
            <a:picLocks noChangeAspect="1"/>
          </p:cNvPicPr>
          <p:nvPr/>
        </p:nvPicPr>
        <p:blipFill>
          <a:blip r:embed="rId2"/>
          <a:stretch>
            <a:fillRect/>
          </a:stretch>
        </p:blipFill>
        <p:spPr>
          <a:xfrm>
            <a:off x="2210860" y="0"/>
            <a:ext cx="7770279" cy="6858000"/>
          </a:xfrm>
          <a:prstGeom prst="rect">
            <a:avLst/>
          </a:prstGeom>
        </p:spPr>
      </p:pic>
    </p:spTree>
    <p:extLst>
      <p:ext uri="{BB962C8B-B14F-4D97-AF65-F5344CB8AC3E}">
        <p14:creationId xmlns:p14="http://schemas.microsoft.com/office/powerpoint/2010/main" val="137863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689498-4294-5E15-288D-986882A58F77}"/>
              </a:ext>
            </a:extLst>
          </p:cNvPr>
          <p:cNvSpPr>
            <a:spLocks noGrp="1"/>
          </p:cNvSpPr>
          <p:nvPr>
            <p:ph type="dt" sz="half" idx="10"/>
          </p:nvPr>
        </p:nvSpPr>
        <p:spPr/>
        <p:txBody>
          <a:bodyPr/>
          <a:lstStyle/>
          <a:p>
            <a:r>
              <a:rPr lang="en-US"/>
              <a:t>Note/Date/Venue</a:t>
            </a:r>
            <a:endParaRPr lang="en-US" dirty="0"/>
          </a:p>
        </p:txBody>
      </p:sp>
      <p:sp>
        <p:nvSpPr>
          <p:cNvPr id="4" name="Footer Placeholder 3">
            <a:extLst>
              <a:ext uri="{FF2B5EF4-FFF2-40B4-BE49-F238E27FC236}">
                <a16:creationId xmlns:a16="http://schemas.microsoft.com/office/drawing/2014/main" id="{AF9E28F5-A051-8F16-C0BF-08D669F4CC15}"/>
              </a:ext>
            </a:extLst>
          </p:cNvPr>
          <p:cNvSpPr>
            <a:spLocks noGrp="1"/>
          </p:cNvSpPr>
          <p:nvPr>
            <p:ph type="ftr" sz="quarter" idx="11"/>
          </p:nvPr>
        </p:nvSpPr>
        <p:spPr/>
        <p:txBody>
          <a:bodyPr/>
          <a:lstStyle/>
          <a:p>
            <a:r>
              <a:rPr lang="en-US"/>
              <a:t>STEM-CLEAR</a:t>
            </a:r>
            <a:endParaRPr lang="en-US" dirty="0"/>
          </a:p>
        </p:txBody>
      </p:sp>
      <p:sp>
        <p:nvSpPr>
          <p:cNvPr id="5" name="Slide Number Placeholder 4">
            <a:extLst>
              <a:ext uri="{FF2B5EF4-FFF2-40B4-BE49-F238E27FC236}">
                <a16:creationId xmlns:a16="http://schemas.microsoft.com/office/drawing/2014/main" id="{91B5AE16-56F6-7740-026A-37394912BC9D}"/>
              </a:ext>
            </a:extLst>
          </p:cNvPr>
          <p:cNvSpPr>
            <a:spLocks noGrp="1"/>
          </p:cNvSpPr>
          <p:nvPr>
            <p:ph type="sldNum" sz="quarter" idx="12"/>
          </p:nvPr>
        </p:nvSpPr>
        <p:spPr/>
        <p:txBody>
          <a:bodyPr/>
          <a:lstStyle/>
          <a:p>
            <a:fld id="{8179B124-EE6F-DB4E-A403-682A40579A9A}" type="slidenum">
              <a:rPr lang="en-US" smtClean="0"/>
              <a:t>27</a:t>
            </a:fld>
            <a:endParaRPr lang="en-US"/>
          </a:p>
        </p:txBody>
      </p:sp>
      <p:pic>
        <p:nvPicPr>
          <p:cNvPr id="7" name="Picture 6">
            <a:extLst>
              <a:ext uri="{FF2B5EF4-FFF2-40B4-BE49-F238E27FC236}">
                <a16:creationId xmlns:a16="http://schemas.microsoft.com/office/drawing/2014/main" id="{3DE0F2E6-4846-B10D-A83F-F673626CB261}"/>
              </a:ext>
            </a:extLst>
          </p:cNvPr>
          <p:cNvPicPr>
            <a:picLocks noChangeAspect="1"/>
          </p:cNvPicPr>
          <p:nvPr/>
        </p:nvPicPr>
        <p:blipFill>
          <a:blip r:embed="rId2"/>
          <a:stretch>
            <a:fillRect/>
          </a:stretch>
        </p:blipFill>
        <p:spPr>
          <a:xfrm>
            <a:off x="3706000" y="16545"/>
            <a:ext cx="9564435" cy="6716062"/>
          </a:xfrm>
          <a:prstGeom prst="rect">
            <a:avLst/>
          </a:prstGeom>
        </p:spPr>
      </p:pic>
      <p:sp>
        <p:nvSpPr>
          <p:cNvPr id="8" name="Title 1">
            <a:extLst>
              <a:ext uri="{FF2B5EF4-FFF2-40B4-BE49-F238E27FC236}">
                <a16:creationId xmlns:a16="http://schemas.microsoft.com/office/drawing/2014/main" id="{66BAAE27-721D-6193-DDEB-CFCB4C40BA76}"/>
              </a:ext>
            </a:extLst>
          </p:cNvPr>
          <p:cNvSpPr txBox="1">
            <a:spLocks/>
          </p:cNvSpPr>
          <p:nvPr/>
        </p:nvSpPr>
        <p:spPr>
          <a:xfrm>
            <a:off x="608138" y="398698"/>
            <a:ext cx="10972800" cy="10472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2"/>
                </a:solidFill>
                <a:latin typeface="Calibri" panose="020F0502020204030204" pitchFamily="34" charset="0"/>
                <a:ea typeface="+mj-ea"/>
                <a:cs typeface="Calibri" panose="020F0502020204030204" pitchFamily="34" charset="0"/>
              </a:defRPr>
            </a:lvl1pPr>
          </a:lstStyle>
          <a:p>
            <a:r>
              <a:rPr lang="en-US"/>
              <a:t>Opioid scripts written/population of county</a:t>
            </a:r>
            <a:endParaRPr lang="en-US" dirty="0"/>
          </a:p>
        </p:txBody>
      </p:sp>
    </p:spTree>
    <p:extLst>
      <p:ext uri="{BB962C8B-B14F-4D97-AF65-F5344CB8AC3E}">
        <p14:creationId xmlns:p14="http://schemas.microsoft.com/office/powerpoint/2010/main" val="555891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7867-231D-0ABD-E738-FC987520B846}"/>
              </a:ext>
            </a:extLst>
          </p:cNvPr>
          <p:cNvSpPr>
            <a:spLocks noGrp="1"/>
          </p:cNvSpPr>
          <p:nvPr>
            <p:ph type="title"/>
          </p:nvPr>
        </p:nvSpPr>
        <p:spPr/>
        <p:txBody>
          <a:bodyPr/>
          <a:lstStyle/>
          <a:p>
            <a:r>
              <a:rPr lang="en-US" dirty="0"/>
              <a:t>Opioid scripts written/population of county</a:t>
            </a:r>
          </a:p>
        </p:txBody>
      </p:sp>
      <p:sp>
        <p:nvSpPr>
          <p:cNvPr id="4" name="Date Placeholder 3">
            <a:extLst>
              <a:ext uri="{FF2B5EF4-FFF2-40B4-BE49-F238E27FC236}">
                <a16:creationId xmlns:a16="http://schemas.microsoft.com/office/drawing/2014/main" id="{6F60BDAB-6D32-B485-F957-04F6FE84E32A}"/>
              </a:ext>
            </a:extLst>
          </p:cNvPr>
          <p:cNvSpPr>
            <a:spLocks noGrp="1"/>
          </p:cNvSpPr>
          <p:nvPr>
            <p:ph type="dt" sz="half" idx="10"/>
          </p:nvPr>
        </p:nvSpPr>
        <p:spPr/>
        <p:txBody>
          <a:bodyPr/>
          <a:lstStyle/>
          <a:p>
            <a:r>
              <a:rPr lang="en-US"/>
              <a:t>Note/Date/Venue</a:t>
            </a:r>
            <a:endParaRPr lang="en-US" dirty="0"/>
          </a:p>
        </p:txBody>
      </p:sp>
      <p:sp>
        <p:nvSpPr>
          <p:cNvPr id="5" name="Footer Placeholder 4">
            <a:extLst>
              <a:ext uri="{FF2B5EF4-FFF2-40B4-BE49-F238E27FC236}">
                <a16:creationId xmlns:a16="http://schemas.microsoft.com/office/drawing/2014/main" id="{F289E69A-1153-B8F6-D22D-EB1A9EDBDCF3}"/>
              </a:ext>
            </a:extLst>
          </p:cNvPr>
          <p:cNvSpPr>
            <a:spLocks noGrp="1"/>
          </p:cNvSpPr>
          <p:nvPr>
            <p:ph type="ftr" sz="quarter" idx="11"/>
          </p:nvPr>
        </p:nvSpPr>
        <p:spPr/>
        <p:txBody>
          <a:bodyPr/>
          <a:lstStyle/>
          <a:p>
            <a:r>
              <a:rPr lang="en-US"/>
              <a:t>STEM-CLEAR</a:t>
            </a:r>
            <a:endParaRPr lang="en-US" dirty="0"/>
          </a:p>
        </p:txBody>
      </p:sp>
      <p:sp>
        <p:nvSpPr>
          <p:cNvPr id="6" name="Slide Number Placeholder 5">
            <a:extLst>
              <a:ext uri="{FF2B5EF4-FFF2-40B4-BE49-F238E27FC236}">
                <a16:creationId xmlns:a16="http://schemas.microsoft.com/office/drawing/2014/main" id="{43F1A02B-1DC2-6126-F401-923460CC49A0}"/>
              </a:ext>
            </a:extLst>
          </p:cNvPr>
          <p:cNvSpPr>
            <a:spLocks noGrp="1"/>
          </p:cNvSpPr>
          <p:nvPr>
            <p:ph type="sldNum" sz="quarter" idx="12"/>
          </p:nvPr>
        </p:nvSpPr>
        <p:spPr/>
        <p:txBody>
          <a:bodyPr/>
          <a:lstStyle/>
          <a:p>
            <a:fld id="{8179B124-EE6F-DB4E-A403-682A40579A9A}" type="slidenum">
              <a:rPr lang="en-US" smtClean="0"/>
              <a:pPr/>
              <a:t>28</a:t>
            </a:fld>
            <a:endParaRPr lang="en-US" dirty="0"/>
          </a:p>
        </p:txBody>
      </p:sp>
      <p:pic>
        <p:nvPicPr>
          <p:cNvPr id="8" name="Picture 7">
            <a:extLst>
              <a:ext uri="{FF2B5EF4-FFF2-40B4-BE49-F238E27FC236}">
                <a16:creationId xmlns:a16="http://schemas.microsoft.com/office/drawing/2014/main" id="{B7F4900B-4587-816F-5753-7C2129E447ED}"/>
              </a:ext>
            </a:extLst>
          </p:cNvPr>
          <p:cNvPicPr>
            <a:picLocks noChangeAspect="1"/>
          </p:cNvPicPr>
          <p:nvPr/>
        </p:nvPicPr>
        <p:blipFill>
          <a:blip r:embed="rId2"/>
          <a:stretch>
            <a:fillRect/>
          </a:stretch>
        </p:blipFill>
        <p:spPr>
          <a:xfrm>
            <a:off x="0" y="1259471"/>
            <a:ext cx="12192000" cy="5872293"/>
          </a:xfrm>
          <a:prstGeom prst="rect">
            <a:avLst/>
          </a:prstGeom>
        </p:spPr>
      </p:pic>
    </p:spTree>
    <p:extLst>
      <p:ext uri="{BB962C8B-B14F-4D97-AF65-F5344CB8AC3E}">
        <p14:creationId xmlns:p14="http://schemas.microsoft.com/office/powerpoint/2010/main" val="2694694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65A5E-CB5D-9665-4ED9-DA8E74C64946}"/>
              </a:ext>
            </a:extLst>
          </p:cNvPr>
          <p:cNvSpPr>
            <a:spLocks noGrp="1"/>
          </p:cNvSpPr>
          <p:nvPr>
            <p:ph type="title"/>
          </p:nvPr>
        </p:nvSpPr>
        <p:spPr>
          <a:xfrm>
            <a:off x="723900" y="3276529"/>
            <a:ext cx="3945389" cy="1047221"/>
          </a:xfrm>
        </p:spPr>
        <p:txBody>
          <a:bodyPr>
            <a:normAutofit fontScale="90000"/>
          </a:bodyPr>
          <a:lstStyle/>
          <a:p>
            <a:r>
              <a:rPr lang="en-US" dirty="0"/>
              <a:t>Bubble chart of counties with highest opioid scripts/county population</a:t>
            </a:r>
          </a:p>
        </p:txBody>
      </p:sp>
      <p:sp>
        <p:nvSpPr>
          <p:cNvPr id="4" name="Date Placeholder 3">
            <a:extLst>
              <a:ext uri="{FF2B5EF4-FFF2-40B4-BE49-F238E27FC236}">
                <a16:creationId xmlns:a16="http://schemas.microsoft.com/office/drawing/2014/main" id="{982A4D14-0A25-31DC-E9B7-9D22E0FC5F1C}"/>
              </a:ext>
            </a:extLst>
          </p:cNvPr>
          <p:cNvSpPr>
            <a:spLocks noGrp="1"/>
          </p:cNvSpPr>
          <p:nvPr>
            <p:ph type="dt" sz="half" idx="10"/>
          </p:nvPr>
        </p:nvSpPr>
        <p:spPr/>
        <p:txBody>
          <a:bodyPr/>
          <a:lstStyle/>
          <a:p>
            <a:r>
              <a:rPr lang="en-US"/>
              <a:t>Note/Date/Venue</a:t>
            </a:r>
            <a:endParaRPr lang="en-US" dirty="0"/>
          </a:p>
        </p:txBody>
      </p:sp>
      <p:sp>
        <p:nvSpPr>
          <p:cNvPr id="5" name="Footer Placeholder 4">
            <a:extLst>
              <a:ext uri="{FF2B5EF4-FFF2-40B4-BE49-F238E27FC236}">
                <a16:creationId xmlns:a16="http://schemas.microsoft.com/office/drawing/2014/main" id="{5E05CB19-B0E1-67DF-2E2B-73E7ECDAE2F5}"/>
              </a:ext>
            </a:extLst>
          </p:cNvPr>
          <p:cNvSpPr>
            <a:spLocks noGrp="1"/>
          </p:cNvSpPr>
          <p:nvPr>
            <p:ph type="ftr" sz="quarter" idx="11"/>
          </p:nvPr>
        </p:nvSpPr>
        <p:spPr/>
        <p:txBody>
          <a:bodyPr/>
          <a:lstStyle/>
          <a:p>
            <a:r>
              <a:rPr lang="en-US"/>
              <a:t>STEM-CLEAR</a:t>
            </a:r>
            <a:endParaRPr lang="en-US" dirty="0"/>
          </a:p>
        </p:txBody>
      </p:sp>
      <p:sp>
        <p:nvSpPr>
          <p:cNvPr id="6" name="Slide Number Placeholder 5">
            <a:extLst>
              <a:ext uri="{FF2B5EF4-FFF2-40B4-BE49-F238E27FC236}">
                <a16:creationId xmlns:a16="http://schemas.microsoft.com/office/drawing/2014/main" id="{00172E3B-40BC-926C-424B-1DFBAD17B72D}"/>
              </a:ext>
            </a:extLst>
          </p:cNvPr>
          <p:cNvSpPr>
            <a:spLocks noGrp="1"/>
          </p:cNvSpPr>
          <p:nvPr>
            <p:ph type="sldNum" sz="quarter" idx="12"/>
          </p:nvPr>
        </p:nvSpPr>
        <p:spPr/>
        <p:txBody>
          <a:bodyPr/>
          <a:lstStyle/>
          <a:p>
            <a:fld id="{8179B124-EE6F-DB4E-A403-682A40579A9A}" type="slidenum">
              <a:rPr lang="en-US" smtClean="0"/>
              <a:pPr/>
              <a:t>29</a:t>
            </a:fld>
            <a:endParaRPr lang="en-US" dirty="0"/>
          </a:p>
        </p:txBody>
      </p:sp>
      <p:pic>
        <p:nvPicPr>
          <p:cNvPr id="8" name="Picture 7">
            <a:extLst>
              <a:ext uri="{FF2B5EF4-FFF2-40B4-BE49-F238E27FC236}">
                <a16:creationId xmlns:a16="http://schemas.microsoft.com/office/drawing/2014/main" id="{31F8CC2F-8E78-1E6A-7BE9-199188726D7D}"/>
              </a:ext>
            </a:extLst>
          </p:cNvPr>
          <p:cNvPicPr>
            <a:picLocks noChangeAspect="1"/>
          </p:cNvPicPr>
          <p:nvPr/>
        </p:nvPicPr>
        <p:blipFill>
          <a:blip r:embed="rId2"/>
          <a:stretch>
            <a:fillRect/>
          </a:stretch>
        </p:blipFill>
        <p:spPr>
          <a:xfrm>
            <a:off x="3627138" y="18991"/>
            <a:ext cx="8484487" cy="6858000"/>
          </a:xfrm>
          <a:prstGeom prst="rect">
            <a:avLst/>
          </a:prstGeom>
        </p:spPr>
      </p:pic>
    </p:spTree>
    <p:extLst>
      <p:ext uri="{BB962C8B-B14F-4D97-AF65-F5344CB8AC3E}">
        <p14:creationId xmlns:p14="http://schemas.microsoft.com/office/powerpoint/2010/main" val="322588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129709" y="438249"/>
            <a:ext cx="5259388" cy="522883"/>
          </a:xfrm>
          <a:prstGeom prst="rect">
            <a:avLst/>
          </a:prstGeom>
          <a:noFill/>
          <a:ln/>
        </p:spPr>
        <p:txBody>
          <a:bodyPr wrap="none" lIns="0" tIns="0" rIns="0" bIns="0" rtlCol="0" anchor="t"/>
          <a:lstStyle/>
          <a:p>
            <a:pPr>
              <a:lnSpc>
                <a:spcPts val="4083"/>
              </a:lnSpc>
            </a:pPr>
            <a:r>
              <a:rPr lang="en-US" sz="3292" dirty="0">
                <a:solidFill>
                  <a:srgbClr val="020202"/>
                </a:solidFill>
                <a:latin typeface="PT Serif" pitchFamily="34" charset="0"/>
                <a:ea typeface="PT Serif" pitchFamily="34" charset="-122"/>
                <a:cs typeface="PT Serif" pitchFamily="34" charset="-120"/>
              </a:rPr>
              <a:t>Plagiarism Concerns with AI</a:t>
            </a:r>
            <a:endParaRPr lang="en-US" sz="3292" dirty="0"/>
          </a:p>
        </p:txBody>
      </p:sp>
      <p:sp>
        <p:nvSpPr>
          <p:cNvPr id="4" name="Shape 1"/>
          <p:cNvSpPr/>
          <p:nvPr/>
        </p:nvSpPr>
        <p:spPr>
          <a:xfrm>
            <a:off x="5308898" y="1200150"/>
            <a:ext cx="19050" cy="5219898"/>
          </a:xfrm>
          <a:prstGeom prst="roundRect">
            <a:avLst>
              <a:gd name="adj" fmla="val 125483"/>
            </a:avLst>
          </a:prstGeom>
          <a:solidFill>
            <a:srgbClr val="D8D4D4"/>
          </a:solidFill>
          <a:ln/>
        </p:spPr>
        <p:txBody>
          <a:bodyPr/>
          <a:lstStyle/>
          <a:p>
            <a:endParaRPr lang="en-US" sz="1500"/>
          </a:p>
        </p:txBody>
      </p:sp>
      <p:sp>
        <p:nvSpPr>
          <p:cNvPr id="5" name="Shape 2"/>
          <p:cNvSpPr/>
          <p:nvPr/>
        </p:nvSpPr>
        <p:spPr>
          <a:xfrm>
            <a:off x="5469087" y="1549003"/>
            <a:ext cx="478036" cy="19050"/>
          </a:xfrm>
          <a:prstGeom prst="roundRect">
            <a:avLst>
              <a:gd name="adj" fmla="val 125483"/>
            </a:avLst>
          </a:prstGeom>
          <a:solidFill>
            <a:srgbClr val="D8D4D4"/>
          </a:solidFill>
          <a:ln/>
        </p:spPr>
        <p:txBody>
          <a:bodyPr/>
          <a:lstStyle/>
          <a:p>
            <a:endParaRPr lang="en-US" sz="1500"/>
          </a:p>
        </p:txBody>
      </p:sp>
      <p:sp>
        <p:nvSpPr>
          <p:cNvPr id="6" name="Shape 3"/>
          <p:cNvSpPr/>
          <p:nvPr/>
        </p:nvSpPr>
        <p:spPr>
          <a:xfrm>
            <a:off x="5129659" y="1379339"/>
            <a:ext cx="358478" cy="358478"/>
          </a:xfrm>
          <a:prstGeom prst="roundRect">
            <a:avLst>
              <a:gd name="adj" fmla="val 6668"/>
            </a:avLst>
          </a:prstGeom>
          <a:solidFill>
            <a:srgbClr val="F2EEEE"/>
          </a:solidFill>
          <a:ln/>
        </p:spPr>
        <p:txBody>
          <a:bodyPr/>
          <a:lstStyle/>
          <a:p>
            <a:endParaRPr lang="en-US" sz="1500"/>
          </a:p>
        </p:txBody>
      </p:sp>
      <p:sp>
        <p:nvSpPr>
          <p:cNvPr id="7" name="Text 4"/>
          <p:cNvSpPr/>
          <p:nvPr/>
        </p:nvSpPr>
        <p:spPr>
          <a:xfrm>
            <a:off x="5183386" y="1401663"/>
            <a:ext cx="250924" cy="313730"/>
          </a:xfrm>
          <a:prstGeom prst="rect">
            <a:avLst/>
          </a:prstGeom>
          <a:noFill/>
          <a:ln/>
        </p:spPr>
        <p:txBody>
          <a:bodyPr wrap="none" lIns="0" tIns="0" rIns="0" bIns="0" rtlCol="0" anchor="t"/>
          <a:lstStyle/>
          <a:p>
            <a:pPr algn="ctr">
              <a:lnSpc>
                <a:spcPts val="1958"/>
              </a:lnSpc>
            </a:pPr>
            <a:r>
              <a:rPr lang="en-US" sz="1958" dirty="0">
                <a:solidFill>
                  <a:srgbClr val="383838"/>
                </a:solidFill>
                <a:latin typeface="PT Serif" pitchFamily="34" charset="0"/>
                <a:ea typeface="PT Serif" pitchFamily="34" charset="-122"/>
                <a:cs typeface="PT Serif" pitchFamily="34" charset="-120"/>
              </a:rPr>
              <a:t>1</a:t>
            </a:r>
            <a:endParaRPr lang="en-US" sz="1958" dirty="0"/>
          </a:p>
        </p:txBody>
      </p:sp>
      <p:sp>
        <p:nvSpPr>
          <p:cNvPr id="8" name="Text 5"/>
          <p:cNvSpPr/>
          <p:nvPr/>
        </p:nvSpPr>
        <p:spPr>
          <a:xfrm>
            <a:off x="6105723" y="1359495"/>
            <a:ext cx="2261195" cy="261442"/>
          </a:xfrm>
          <a:prstGeom prst="rect">
            <a:avLst/>
          </a:prstGeom>
          <a:noFill/>
          <a:ln/>
        </p:spPr>
        <p:txBody>
          <a:bodyPr wrap="none" lIns="0" tIns="0" rIns="0" bIns="0" rtlCol="0" anchor="t"/>
          <a:lstStyle/>
          <a:p>
            <a:pPr>
              <a:lnSpc>
                <a:spcPts val="2042"/>
              </a:lnSpc>
            </a:pPr>
            <a:r>
              <a:rPr lang="en-US" sz="1625" dirty="0">
                <a:solidFill>
                  <a:srgbClr val="383838"/>
                </a:solidFill>
                <a:latin typeface="PT Serif" pitchFamily="34" charset="0"/>
                <a:ea typeface="PT Serif" pitchFamily="34" charset="-122"/>
                <a:cs typeface="PT Serif" pitchFamily="34" charset="-120"/>
              </a:rPr>
              <a:t>Identification Challenge</a:t>
            </a:r>
            <a:endParaRPr lang="en-US" sz="1625" dirty="0"/>
          </a:p>
        </p:txBody>
      </p:sp>
      <p:sp>
        <p:nvSpPr>
          <p:cNvPr id="9" name="Text 6"/>
          <p:cNvSpPr/>
          <p:nvPr/>
        </p:nvSpPr>
        <p:spPr>
          <a:xfrm>
            <a:off x="6105724" y="1716485"/>
            <a:ext cx="5528568" cy="509786"/>
          </a:xfrm>
          <a:prstGeom prst="rect">
            <a:avLst/>
          </a:prstGeom>
          <a:noFill/>
          <a:ln/>
        </p:spPr>
        <p:txBody>
          <a:bodyPr wrap="square" lIns="0" tIns="0" rIns="0" bIns="0" rtlCol="0" anchor="t"/>
          <a:lstStyle/>
          <a:p>
            <a:pPr>
              <a:lnSpc>
                <a:spcPts val="2000"/>
              </a:lnSpc>
            </a:pPr>
            <a:r>
              <a:rPr lang="en-US" sz="1250" dirty="0">
                <a:solidFill>
                  <a:srgbClr val="383838"/>
                </a:solidFill>
                <a:latin typeface="DM Sans" pitchFamily="34" charset="0"/>
                <a:ea typeface="DM Sans" pitchFamily="34" charset="-122"/>
                <a:cs typeface="DM Sans" pitchFamily="34" charset="-120"/>
              </a:rPr>
              <a:t>AI writing increasingly mimics human patterns. Detection tools struggle to keep pace.</a:t>
            </a:r>
            <a:endParaRPr lang="en-US" sz="1250" dirty="0"/>
          </a:p>
        </p:txBody>
      </p:sp>
      <p:sp>
        <p:nvSpPr>
          <p:cNvPr id="10" name="Shape 7"/>
          <p:cNvSpPr/>
          <p:nvPr/>
        </p:nvSpPr>
        <p:spPr>
          <a:xfrm>
            <a:off x="5469087" y="2893814"/>
            <a:ext cx="478036" cy="19050"/>
          </a:xfrm>
          <a:prstGeom prst="roundRect">
            <a:avLst>
              <a:gd name="adj" fmla="val 125483"/>
            </a:avLst>
          </a:prstGeom>
          <a:solidFill>
            <a:srgbClr val="D8D4D4"/>
          </a:solidFill>
          <a:ln/>
        </p:spPr>
        <p:txBody>
          <a:bodyPr/>
          <a:lstStyle/>
          <a:p>
            <a:endParaRPr lang="en-US" sz="1500"/>
          </a:p>
        </p:txBody>
      </p:sp>
      <p:sp>
        <p:nvSpPr>
          <p:cNvPr id="11" name="Shape 8"/>
          <p:cNvSpPr/>
          <p:nvPr/>
        </p:nvSpPr>
        <p:spPr>
          <a:xfrm>
            <a:off x="5129659" y="2724150"/>
            <a:ext cx="358478" cy="358478"/>
          </a:xfrm>
          <a:prstGeom prst="roundRect">
            <a:avLst>
              <a:gd name="adj" fmla="val 6668"/>
            </a:avLst>
          </a:prstGeom>
          <a:solidFill>
            <a:srgbClr val="F2EEEE"/>
          </a:solidFill>
          <a:ln/>
        </p:spPr>
        <p:txBody>
          <a:bodyPr/>
          <a:lstStyle/>
          <a:p>
            <a:endParaRPr lang="en-US" sz="1500"/>
          </a:p>
        </p:txBody>
      </p:sp>
      <p:sp>
        <p:nvSpPr>
          <p:cNvPr id="12" name="Text 9"/>
          <p:cNvSpPr/>
          <p:nvPr/>
        </p:nvSpPr>
        <p:spPr>
          <a:xfrm>
            <a:off x="5183386" y="2746474"/>
            <a:ext cx="250924" cy="313730"/>
          </a:xfrm>
          <a:prstGeom prst="rect">
            <a:avLst/>
          </a:prstGeom>
          <a:noFill/>
          <a:ln/>
        </p:spPr>
        <p:txBody>
          <a:bodyPr wrap="none" lIns="0" tIns="0" rIns="0" bIns="0" rtlCol="0" anchor="t"/>
          <a:lstStyle/>
          <a:p>
            <a:pPr algn="ctr">
              <a:lnSpc>
                <a:spcPts val="1958"/>
              </a:lnSpc>
            </a:pPr>
            <a:r>
              <a:rPr lang="en-US" sz="1958" dirty="0">
                <a:solidFill>
                  <a:srgbClr val="383838"/>
                </a:solidFill>
                <a:latin typeface="PT Serif" pitchFamily="34" charset="0"/>
                <a:ea typeface="PT Serif" pitchFamily="34" charset="-122"/>
                <a:cs typeface="PT Serif" pitchFamily="34" charset="-120"/>
              </a:rPr>
              <a:t>2</a:t>
            </a:r>
            <a:endParaRPr lang="en-US" sz="1958" dirty="0"/>
          </a:p>
        </p:txBody>
      </p:sp>
      <p:sp>
        <p:nvSpPr>
          <p:cNvPr id="13" name="Text 10"/>
          <p:cNvSpPr/>
          <p:nvPr/>
        </p:nvSpPr>
        <p:spPr>
          <a:xfrm>
            <a:off x="6105724" y="2704307"/>
            <a:ext cx="2091631" cy="261442"/>
          </a:xfrm>
          <a:prstGeom prst="rect">
            <a:avLst/>
          </a:prstGeom>
          <a:noFill/>
          <a:ln/>
        </p:spPr>
        <p:txBody>
          <a:bodyPr wrap="none" lIns="0" tIns="0" rIns="0" bIns="0" rtlCol="0" anchor="t"/>
          <a:lstStyle/>
          <a:p>
            <a:pPr>
              <a:lnSpc>
                <a:spcPts val="2042"/>
              </a:lnSpc>
            </a:pPr>
            <a:r>
              <a:rPr lang="en-US" sz="1625" dirty="0">
                <a:solidFill>
                  <a:srgbClr val="383838"/>
                </a:solidFill>
                <a:latin typeface="PT Serif" pitchFamily="34" charset="0"/>
                <a:ea typeface="PT Serif" pitchFamily="34" charset="-122"/>
                <a:cs typeface="PT Serif" pitchFamily="34" charset="-120"/>
              </a:rPr>
              <a:t>Academic Integrity</a:t>
            </a:r>
            <a:endParaRPr lang="en-US" sz="1625" dirty="0"/>
          </a:p>
        </p:txBody>
      </p:sp>
      <p:sp>
        <p:nvSpPr>
          <p:cNvPr id="14" name="Text 11"/>
          <p:cNvSpPr/>
          <p:nvPr/>
        </p:nvSpPr>
        <p:spPr>
          <a:xfrm>
            <a:off x="6105724" y="3061295"/>
            <a:ext cx="5528568" cy="509786"/>
          </a:xfrm>
          <a:prstGeom prst="rect">
            <a:avLst/>
          </a:prstGeom>
          <a:noFill/>
          <a:ln/>
        </p:spPr>
        <p:txBody>
          <a:bodyPr wrap="square" lIns="0" tIns="0" rIns="0" bIns="0" rtlCol="0" anchor="t"/>
          <a:lstStyle/>
          <a:p>
            <a:pPr>
              <a:lnSpc>
                <a:spcPts val="2000"/>
              </a:lnSpc>
            </a:pPr>
            <a:r>
              <a:rPr lang="en-US" sz="1250" dirty="0">
                <a:solidFill>
                  <a:srgbClr val="383838"/>
                </a:solidFill>
                <a:latin typeface="DM Sans" pitchFamily="34" charset="0"/>
                <a:ea typeface="DM Sans" pitchFamily="34" charset="-122"/>
                <a:cs typeface="DM Sans" pitchFamily="34" charset="-120"/>
              </a:rPr>
              <a:t>Students using AI without disclosure undermines learning objectives and assessment validity.</a:t>
            </a:r>
            <a:endParaRPr lang="en-US" sz="1250" dirty="0"/>
          </a:p>
        </p:txBody>
      </p:sp>
      <p:sp>
        <p:nvSpPr>
          <p:cNvPr id="15" name="Shape 12"/>
          <p:cNvSpPr/>
          <p:nvPr/>
        </p:nvSpPr>
        <p:spPr>
          <a:xfrm>
            <a:off x="5469087" y="4238625"/>
            <a:ext cx="478036" cy="19050"/>
          </a:xfrm>
          <a:prstGeom prst="roundRect">
            <a:avLst>
              <a:gd name="adj" fmla="val 125483"/>
            </a:avLst>
          </a:prstGeom>
          <a:solidFill>
            <a:srgbClr val="D8D4D4"/>
          </a:solidFill>
          <a:ln/>
        </p:spPr>
        <p:txBody>
          <a:bodyPr/>
          <a:lstStyle/>
          <a:p>
            <a:endParaRPr lang="en-US" sz="1500"/>
          </a:p>
        </p:txBody>
      </p:sp>
      <p:sp>
        <p:nvSpPr>
          <p:cNvPr id="16" name="Shape 13"/>
          <p:cNvSpPr/>
          <p:nvPr/>
        </p:nvSpPr>
        <p:spPr>
          <a:xfrm>
            <a:off x="5129659" y="4068961"/>
            <a:ext cx="358478" cy="358478"/>
          </a:xfrm>
          <a:prstGeom prst="roundRect">
            <a:avLst>
              <a:gd name="adj" fmla="val 6668"/>
            </a:avLst>
          </a:prstGeom>
          <a:solidFill>
            <a:srgbClr val="F2EEEE"/>
          </a:solidFill>
          <a:ln/>
        </p:spPr>
        <p:txBody>
          <a:bodyPr/>
          <a:lstStyle/>
          <a:p>
            <a:endParaRPr lang="en-US" sz="1500"/>
          </a:p>
        </p:txBody>
      </p:sp>
      <p:sp>
        <p:nvSpPr>
          <p:cNvPr id="17" name="Text 14"/>
          <p:cNvSpPr/>
          <p:nvPr/>
        </p:nvSpPr>
        <p:spPr>
          <a:xfrm>
            <a:off x="5183386" y="4091285"/>
            <a:ext cx="250924" cy="313730"/>
          </a:xfrm>
          <a:prstGeom prst="rect">
            <a:avLst/>
          </a:prstGeom>
          <a:noFill/>
          <a:ln/>
        </p:spPr>
        <p:txBody>
          <a:bodyPr wrap="none" lIns="0" tIns="0" rIns="0" bIns="0" rtlCol="0" anchor="t"/>
          <a:lstStyle/>
          <a:p>
            <a:pPr algn="ctr">
              <a:lnSpc>
                <a:spcPts val="1958"/>
              </a:lnSpc>
            </a:pPr>
            <a:r>
              <a:rPr lang="en-US" sz="1958" dirty="0">
                <a:solidFill>
                  <a:srgbClr val="383838"/>
                </a:solidFill>
                <a:latin typeface="PT Serif" pitchFamily="34" charset="0"/>
                <a:ea typeface="PT Serif" pitchFamily="34" charset="-122"/>
                <a:cs typeface="PT Serif" pitchFamily="34" charset="-120"/>
              </a:rPr>
              <a:t>3</a:t>
            </a:r>
            <a:endParaRPr lang="en-US" sz="1958" dirty="0"/>
          </a:p>
        </p:txBody>
      </p:sp>
      <p:sp>
        <p:nvSpPr>
          <p:cNvPr id="18" name="Text 15"/>
          <p:cNvSpPr/>
          <p:nvPr/>
        </p:nvSpPr>
        <p:spPr>
          <a:xfrm>
            <a:off x="6105724" y="4049117"/>
            <a:ext cx="2091631" cy="261442"/>
          </a:xfrm>
          <a:prstGeom prst="rect">
            <a:avLst/>
          </a:prstGeom>
          <a:noFill/>
          <a:ln/>
        </p:spPr>
        <p:txBody>
          <a:bodyPr wrap="none" lIns="0" tIns="0" rIns="0" bIns="0" rtlCol="0" anchor="t"/>
          <a:lstStyle/>
          <a:p>
            <a:pPr>
              <a:lnSpc>
                <a:spcPts val="2042"/>
              </a:lnSpc>
            </a:pPr>
            <a:r>
              <a:rPr lang="en-US" sz="1625" dirty="0">
                <a:solidFill>
                  <a:srgbClr val="383838"/>
                </a:solidFill>
                <a:latin typeface="PT Serif" pitchFamily="34" charset="0"/>
                <a:ea typeface="PT Serif" pitchFamily="34" charset="-122"/>
                <a:cs typeface="PT Serif" pitchFamily="34" charset="-120"/>
              </a:rPr>
              <a:t>Attribution Standards</a:t>
            </a:r>
            <a:endParaRPr lang="en-US" sz="1625" dirty="0"/>
          </a:p>
        </p:txBody>
      </p:sp>
      <p:sp>
        <p:nvSpPr>
          <p:cNvPr id="19" name="Text 16"/>
          <p:cNvSpPr/>
          <p:nvPr/>
        </p:nvSpPr>
        <p:spPr>
          <a:xfrm>
            <a:off x="6105724" y="4406107"/>
            <a:ext cx="5528568" cy="509786"/>
          </a:xfrm>
          <a:prstGeom prst="rect">
            <a:avLst/>
          </a:prstGeom>
          <a:noFill/>
          <a:ln/>
        </p:spPr>
        <p:txBody>
          <a:bodyPr wrap="square" lIns="0" tIns="0" rIns="0" bIns="0" rtlCol="0" anchor="t"/>
          <a:lstStyle/>
          <a:p>
            <a:pPr>
              <a:lnSpc>
                <a:spcPts val="2000"/>
              </a:lnSpc>
            </a:pPr>
            <a:r>
              <a:rPr lang="en-US" sz="1250" dirty="0">
                <a:solidFill>
                  <a:srgbClr val="383838"/>
                </a:solidFill>
                <a:latin typeface="DM Sans" pitchFamily="34" charset="0"/>
                <a:ea typeface="DM Sans" pitchFamily="34" charset="-122"/>
                <a:cs typeface="DM Sans" pitchFamily="34" charset="-120"/>
              </a:rPr>
              <a:t>Cite AI tools like any source. Include model name, version, and prompt details.</a:t>
            </a:r>
            <a:endParaRPr lang="en-US" sz="1250" dirty="0"/>
          </a:p>
        </p:txBody>
      </p:sp>
      <p:sp>
        <p:nvSpPr>
          <p:cNvPr id="20" name="Shape 17"/>
          <p:cNvSpPr/>
          <p:nvPr/>
        </p:nvSpPr>
        <p:spPr>
          <a:xfrm>
            <a:off x="5469087" y="5583436"/>
            <a:ext cx="478036" cy="19050"/>
          </a:xfrm>
          <a:prstGeom prst="roundRect">
            <a:avLst>
              <a:gd name="adj" fmla="val 125483"/>
            </a:avLst>
          </a:prstGeom>
          <a:solidFill>
            <a:srgbClr val="D8D4D4"/>
          </a:solidFill>
          <a:ln/>
        </p:spPr>
        <p:txBody>
          <a:bodyPr/>
          <a:lstStyle/>
          <a:p>
            <a:endParaRPr lang="en-US" sz="1500"/>
          </a:p>
        </p:txBody>
      </p:sp>
      <p:sp>
        <p:nvSpPr>
          <p:cNvPr id="21" name="Shape 18"/>
          <p:cNvSpPr/>
          <p:nvPr/>
        </p:nvSpPr>
        <p:spPr>
          <a:xfrm>
            <a:off x="5129659" y="5413772"/>
            <a:ext cx="358478" cy="358478"/>
          </a:xfrm>
          <a:prstGeom prst="roundRect">
            <a:avLst>
              <a:gd name="adj" fmla="val 6668"/>
            </a:avLst>
          </a:prstGeom>
          <a:solidFill>
            <a:srgbClr val="F2EEEE"/>
          </a:solidFill>
          <a:ln/>
        </p:spPr>
        <p:txBody>
          <a:bodyPr/>
          <a:lstStyle/>
          <a:p>
            <a:endParaRPr lang="en-US" sz="1500"/>
          </a:p>
        </p:txBody>
      </p:sp>
      <p:sp>
        <p:nvSpPr>
          <p:cNvPr id="22" name="Text 19"/>
          <p:cNvSpPr/>
          <p:nvPr/>
        </p:nvSpPr>
        <p:spPr>
          <a:xfrm>
            <a:off x="5183386" y="5436096"/>
            <a:ext cx="250924" cy="313730"/>
          </a:xfrm>
          <a:prstGeom prst="rect">
            <a:avLst/>
          </a:prstGeom>
          <a:noFill/>
          <a:ln/>
        </p:spPr>
        <p:txBody>
          <a:bodyPr wrap="none" lIns="0" tIns="0" rIns="0" bIns="0" rtlCol="0" anchor="t"/>
          <a:lstStyle/>
          <a:p>
            <a:pPr algn="ctr">
              <a:lnSpc>
                <a:spcPts val="1958"/>
              </a:lnSpc>
            </a:pPr>
            <a:r>
              <a:rPr lang="en-US" sz="1958" dirty="0">
                <a:solidFill>
                  <a:srgbClr val="383838"/>
                </a:solidFill>
                <a:latin typeface="PT Serif" pitchFamily="34" charset="0"/>
                <a:ea typeface="PT Serif" pitchFamily="34" charset="-122"/>
                <a:cs typeface="PT Serif" pitchFamily="34" charset="-120"/>
              </a:rPr>
              <a:t>4</a:t>
            </a:r>
            <a:endParaRPr lang="en-US" sz="1958" dirty="0"/>
          </a:p>
        </p:txBody>
      </p:sp>
      <p:sp>
        <p:nvSpPr>
          <p:cNvPr id="23" name="Text 20"/>
          <p:cNvSpPr/>
          <p:nvPr/>
        </p:nvSpPr>
        <p:spPr>
          <a:xfrm>
            <a:off x="6105724" y="5393928"/>
            <a:ext cx="2091631" cy="261442"/>
          </a:xfrm>
          <a:prstGeom prst="rect">
            <a:avLst/>
          </a:prstGeom>
          <a:noFill/>
          <a:ln/>
        </p:spPr>
        <p:txBody>
          <a:bodyPr wrap="none" lIns="0" tIns="0" rIns="0" bIns="0" rtlCol="0" anchor="t"/>
          <a:lstStyle/>
          <a:p>
            <a:pPr>
              <a:lnSpc>
                <a:spcPts val="2042"/>
              </a:lnSpc>
            </a:pPr>
            <a:r>
              <a:rPr lang="en-US" sz="1625" dirty="0">
                <a:solidFill>
                  <a:srgbClr val="383838"/>
                </a:solidFill>
                <a:latin typeface="PT Serif" pitchFamily="34" charset="0"/>
                <a:ea typeface="PT Serif" pitchFamily="34" charset="-122"/>
                <a:cs typeface="PT Serif" pitchFamily="34" charset="-120"/>
              </a:rPr>
              <a:t>Verification Practices</a:t>
            </a:r>
            <a:endParaRPr lang="en-US" sz="1625" dirty="0"/>
          </a:p>
        </p:txBody>
      </p:sp>
      <p:sp>
        <p:nvSpPr>
          <p:cNvPr id="24" name="Text 21"/>
          <p:cNvSpPr/>
          <p:nvPr/>
        </p:nvSpPr>
        <p:spPr>
          <a:xfrm>
            <a:off x="6105724" y="5750918"/>
            <a:ext cx="5528568" cy="509786"/>
          </a:xfrm>
          <a:prstGeom prst="rect">
            <a:avLst/>
          </a:prstGeom>
          <a:noFill/>
          <a:ln/>
        </p:spPr>
        <p:txBody>
          <a:bodyPr wrap="square" lIns="0" tIns="0" rIns="0" bIns="0" rtlCol="0" anchor="t"/>
          <a:lstStyle/>
          <a:p>
            <a:pPr>
              <a:lnSpc>
                <a:spcPts val="2000"/>
              </a:lnSpc>
            </a:pPr>
            <a:r>
              <a:rPr lang="en-US" sz="1250" dirty="0">
                <a:solidFill>
                  <a:srgbClr val="383838"/>
                </a:solidFill>
                <a:latin typeface="DM Sans" pitchFamily="34" charset="0"/>
                <a:ea typeface="DM Sans" pitchFamily="34" charset="-122"/>
                <a:cs typeface="DM Sans" pitchFamily="34" charset="-120"/>
              </a:rPr>
              <a:t>Faculty should implement oral defenses or in-class components to validate student understanding.</a:t>
            </a:r>
            <a:endParaRPr lang="en-US" sz="1250" dirty="0"/>
          </a:p>
        </p:txBody>
      </p:sp>
      <p:pic>
        <p:nvPicPr>
          <p:cNvPr id="26" name="Google Shape;138;p4" descr="A two men standing on a scale of a robot and a building&#10;&#10;Description automatically generated">
            <a:extLst>
              <a:ext uri="{FF2B5EF4-FFF2-40B4-BE49-F238E27FC236}">
                <a16:creationId xmlns:a16="http://schemas.microsoft.com/office/drawing/2014/main" id="{62EA1D2B-35DC-3C84-E2CD-57F146F1534E}"/>
              </a:ext>
            </a:extLst>
          </p:cNvPr>
          <p:cNvPicPr preferRelativeResize="0"/>
          <p:nvPr/>
        </p:nvPicPr>
        <p:blipFill rotWithShape="1">
          <a:blip r:embed="rId3">
            <a:alphaModFix/>
          </a:blip>
          <a:srcRect/>
          <a:stretch/>
        </p:blipFill>
        <p:spPr>
          <a:xfrm>
            <a:off x="-15280" y="1243055"/>
            <a:ext cx="4984750" cy="51749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1807-BE48-1F9E-76EE-F8CDC1C6FD05}"/>
              </a:ext>
            </a:extLst>
          </p:cNvPr>
          <p:cNvSpPr>
            <a:spLocks noGrp="1"/>
          </p:cNvSpPr>
          <p:nvPr>
            <p:ph type="title"/>
          </p:nvPr>
        </p:nvSpPr>
        <p:spPr/>
        <p:txBody>
          <a:bodyPr/>
          <a:lstStyle/>
          <a:p>
            <a:r>
              <a:rPr lang="en-US" dirty="0"/>
              <a:t>STEM-CLEAR</a:t>
            </a:r>
          </a:p>
        </p:txBody>
      </p:sp>
      <p:sp>
        <p:nvSpPr>
          <p:cNvPr id="3" name="Content Placeholder 2">
            <a:extLst>
              <a:ext uri="{FF2B5EF4-FFF2-40B4-BE49-F238E27FC236}">
                <a16:creationId xmlns:a16="http://schemas.microsoft.com/office/drawing/2014/main" id="{88F27DA5-DDAE-C86F-CF0C-42C080F9CB6E}"/>
              </a:ext>
            </a:extLst>
          </p:cNvPr>
          <p:cNvSpPr>
            <a:spLocks noGrp="1"/>
          </p:cNvSpPr>
          <p:nvPr>
            <p:ph idx="1"/>
          </p:nvPr>
        </p:nvSpPr>
        <p:spPr/>
        <p:txBody>
          <a:bodyPr/>
          <a:lstStyle/>
          <a:p>
            <a:r>
              <a:rPr lang="en-US" dirty="0"/>
              <a:t>Expand teaching of AI to non STEM majors</a:t>
            </a:r>
          </a:p>
          <a:p>
            <a:r>
              <a:rPr lang="en-US" dirty="0"/>
              <a:t>Similar modules</a:t>
            </a:r>
          </a:p>
          <a:p>
            <a:r>
              <a:rPr lang="en-US" dirty="0"/>
              <a:t>Introductory module for all</a:t>
            </a:r>
          </a:p>
          <a:p>
            <a:r>
              <a:rPr lang="en-US" dirty="0"/>
              <a:t>Next AI in Healthcare</a:t>
            </a:r>
          </a:p>
        </p:txBody>
      </p:sp>
      <p:sp>
        <p:nvSpPr>
          <p:cNvPr id="4" name="Date Placeholder 3">
            <a:extLst>
              <a:ext uri="{FF2B5EF4-FFF2-40B4-BE49-F238E27FC236}">
                <a16:creationId xmlns:a16="http://schemas.microsoft.com/office/drawing/2014/main" id="{8665BB2E-3372-724A-7C72-69AE5FAEF455}"/>
              </a:ext>
            </a:extLst>
          </p:cNvPr>
          <p:cNvSpPr>
            <a:spLocks noGrp="1"/>
          </p:cNvSpPr>
          <p:nvPr>
            <p:ph type="dt" sz="half" idx="10"/>
          </p:nvPr>
        </p:nvSpPr>
        <p:spPr/>
        <p:txBody>
          <a:bodyPr/>
          <a:lstStyle/>
          <a:p>
            <a:r>
              <a:rPr lang="en-US"/>
              <a:t>Note/Date/Venue</a:t>
            </a:r>
            <a:endParaRPr lang="en-US" dirty="0"/>
          </a:p>
        </p:txBody>
      </p:sp>
      <p:sp>
        <p:nvSpPr>
          <p:cNvPr id="5" name="Footer Placeholder 4">
            <a:extLst>
              <a:ext uri="{FF2B5EF4-FFF2-40B4-BE49-F238E27FC236}">
                <a16:creationId xmlns:a16="http://schemas.microsoft.com/office/drawing/2014/main" id="{C3ABC905-D455-34D9-DBD9-7DF834DA5ACF}"/>
              </a:ext>
            </a:extLst>
          </p:cNvPr>
          <p:cNvSpPr>
            <a:spLocks noGrp="1"/>
          </p:cNvSpPr>
          <p:nvPr>
            <p:ph type="ftr" sz="quarter" idx="11"/>
          </p:nvPr>
        </p:nvSpPr>
        <p:spPr/>
        <p:txBody>
          <a:bodyPr/>
          <a:lstStyle/>
          <a:p>
            <a:r>
              <a:rPr lang="en-US"/>
              <a:t>STEM-CLEAR</a:t>
            </a:r>
            <a:endParaRPr lang="en-US" dirty="0"/>
          </a:p>
        </p:txBody>
      </p:sp>
      <p:sp>
        <p:nvSpPr>
          <p:cNvPr id="6" name="Slide Number Placeholder 5">
            <a:extLst>
              <a:ext uri="{FF2B5EF4-FFF2-40B4-BE49-F238E27FC236}">
                <a16:creationId xmlns:a16="http://schemas.microsoft.com/office/drawing/2014/main" id="{ED62B8FE-0F7A-D2E3-7AD9-423EDD634CBF}"/>
              </a:ext>
            </a:extLst>
          </p:cNvPr>
          <p:cNvSpPr>
            <a:spLocks noGrp="1"/>
          </p:cNvSpPr>
          <p:nvPr>
            <p:ph type="sldNum" sz="quarter" idx="12"/>
          </p:nvPr>
        </p:nvSpPr>
        <p:spPr/>
        <p:txBody>
          <a:bodyPr/>
          <a:lstStyle/>
          <a:p>
            <a:fld id="{8179B124-EE6F-DB4E-A403-682A40579A9A}" type="slidenum">
              <a:rPr lang="en-US" smtClean="0"/>
              <a:pPr/>
              <a:t>30</a:t>
            </a:fld>
            <a:endParaRPr lang="en-US" dirty="0"/>
          </a:p>
        </p:txBody>
      </p:sp>
      <p:pic>
        <p:nvPicPr>
          <p:cNvPr id="8" name="Picture 7">
            <a:extLst>
              <a:ext uri="{FF2B5EF4-FFF2-40B4-BE49-F238E27FC236}">
                <a16:creationId xmlns:a16="http://schemas.microsoft.com/office/drawing/2014/main" id="{EB364133-5B8D-276F-669C-3AEB010829F3}"/>
              </a:ext>
            </a:extLst>
          </p:cNvPr>
          <p:cNvPicPr>
            <a:picLocks noChangeAspect="1"/>
          </p:cNvPicPr>
          <p:nvPr/>
        </p:nvPicPr>
        <p:blipFill>
          <a:blip r:embed="rId2"/>
          <a:stretch>
            <a:fillRect/>
          </a:stretch>
        </p:blipFill>
        <p:spPr>
          <a:xfrm>
            <a:off x="4971843" y="2064411"/>
            <a:ext cx="7106642" cy="5001323"/>
          </a:xfrm>
          <a:prstGeom prst="rect">
            <a:avLst/>
          </a:prstGeom>
        </p:spPr>
      </p:pic>
      <p:pic>
        <p:nvPicPr>
          <p:cNvPr id="10" name="Picture 9">
            <a:extLst>
              <a:ext uri="{FF2B5EF4-FFF2-40B4-BE49-F238E27FC236}">
                <a16:creationId xmlns:a16="http://schemas.microsoft.com/office/drawing/2014/main" id="{11528CF5-8E02-FCA4-9360-4AF971E9EF65}"/>
              </a:ext>
            </a:extLst>
          </p:cNvPr>
          <p:cNvPicPr>
            <a:picLocks noChangeAspect="1"/>
          </p:cNvPicPr>
          <p:nvPr/>
        </p:nvPicPr>
        <p:blipFill>
          <a:blip r:embed="rId3"/>
          <a:stretch>
            <a:fillRect/>
          </a:stretch>
        </p:blipFill>
        <p:spPr>
          <a:xfrm>
            <a:off x="7309928" y="-252269"/>
            <a:ext cx="2773905" cy="2534185"/>
          </a:xfrm>
          <a:prstGeom prst="rect">
            <a:avLst/>
          </a:prstGeom>
        </p:spPr>
      </p:pic>
    </p:spTree>
    <p:extLst>
      <p:ext uri="{BB962C8B-B14F-4D97-AF65-F5344CB8AC3E}">
        <p14:creationId xmlns:p14="http://schemas.microsoft.com/office/powerpoint/2010/main" val="572744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46B0509-4FE0-595B-20DB-21FF8877333C}"/>
              </a:ext>
            </a:extLst>
          </p:cNvPr>
          <p:cNvSpPr>
            <a:spLocks noGrp="1"/>
          </p:cNvSpPr>
          <p:nvPr>
            <p:ph type="pic" sz="quarter" idx="18"/>
          </p:nvPr>
        </p:nvSpPr>
        <p:spPr/>
        <p:txBody>
          <a:bodyPr/>
          <a:lstStyle/>
          <a:p>
            <a:endParaRPr lang="en-US"/>
          </a:p>
        </p:txBody>
      </p:sp>
      <p:sp>
        <p:nvSpPr>
          <p:cNvPr id="4" name="Title 3">
            <a:extLst>
              <a:ext uri="{FF2B5EF4-FFF2-40B4-BE49-F238E27FC236}">
                <a16:creationId xmlns:a16="http://schemas.microsoft.com/office/drawing/2014/main" id="{A9835DED-90D6-5685-2E11-E7F3C29EE4C4}"/>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689287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32B4107-90E1-89B6-BC12-7D538F045528}"/>
              </a:ext>
            </a:extLst>
          </p:cNvPr>
          <p:cNvPicPr>
            <a:picLocks noChangeAspect="1"/>
          </p:cNvPicPr>
          <p:nvPr/>
        </p:nvPicPr>
        <p:blipFill>
          <a:blip r:embed="rId3"/>
          <a:stretch>
            <a:fillRect/>
          </a:stretch>
        </p:blipFill>
        <p:spPr>
          <a:xfrm>
            <a:off x="861149" y="554512"/>
            <a:ext cx="5769588" cy="5635757"/>
          </a:xfrm>
          <a:prstGeom prst="rect">
            <a:avLst/>
          </a:prstGeom>
          <a:solidFill>
            <a:srgbClr val="000000">
              <a:shade val="95000"/>
            </a:srgbClr>
          </a:solidFill>
          <a:ln w="444500" cap="sq">
            <a:solidFill>
              <a:schemeClr val="accent1">
                <a:lumMod val="75000"/>
              </a:schemeClr>
            </a:solidFill>
            <a:miter lim="800000"/>
          </a:ln>
          <a:effectLst>
            <a:outerShdw blurRad="254000" dist="190500" dir="2700000" sy="90000" algn="bl" rotWithShape="0">
              <a:srgbClr val="000000">
                <a:alpha val="40000"/>
              </a:srgbClr>
            </a:outerShdw>
          </a:effectLst>
        </p:spPr>
      </p:pic>
      <p:graphicFrame>
        <p:nvGraphicFramePr>
          <p:cNvPr id="6" name="Diagram 5">
            <a:extLst>
              <a:ext uri="{FF2B5EF4-FFF2-40B4-BE49-F238E27FC236}">
                <a16:creationId xmlns:a16="http://schemas.microsoft.com/office/drawing/2014/main" id="{8F4232B9-E1F3-7496-6F3C-16ED4301B8FB}"/>
              </a:ext>
            </a:extLst>
          </p:cNvPr>
          <p:cNvGraphicFramePr/>
          <p:nvPr/>
        </p:nvGraphicFramePr>
        <p:xfrm>
          <a:off x="7352632" y="1423460"/>
          <a:ext cx="5066632" cy="3669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22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12180" y="481013"/>
            <a:ext cx="8923238" cy="573981"/>
          </a:xfrm>
          <a:prstGeom prst="rect">
            <a:avLst/>
          </a:prstGeom>
          <a:noFill/>
          <a:ln/>
        </p:spPr>
        <p:txBody>
          <a:bodyPr wrap="none" lIns="0" tIns="0" rIns="0" bIns="0" rtlCol="0" anchor="t"/>
          <a:lstStyle/>
          <a:p>
            <a:pPr>
              <a:lnSpc>
                <a:spcPts val="4500"/>
              </a:lnSpc>
            </a:pPr>
            <a:r>
              <a:rPr lang="en-US" sz="3583" dirty="0">
                <a:solidFill>
                  <a:srgbClr val="020202"/>
                </a:solidFill>
                <a:latin typeface="PT Serif" pitchFamily="34" charset="0"/>
                <a:ea typeface="PT Serif" pitchFamily="34" charset="-122"/>
                <a:cs typeface="PT Serif" pitchFamily="34" charset="-120"/>
              </a:rPr>
              <a:t>Legal Aspects of AI in Healthcare Education</a:t>
            </a:r>
            <a:endParaRPr lang="en-US" sz="3583" dirty="0"/>
          </a:p>
        </p:txBody>
      </p:sp>
      <p:pic>
        <p:nvPicPr>
          <p:cNvPr id="3" name="Image 0" descr="preencoded.png"/>
          <p:cNvPicPr>
            <a:picLocks noChangeAspect="1"/>
          </p:cNvPicPr>
          <p:nvPr/>
        </p:nvPicPr>
        <p:blipFill>
          <a:blip r:embed="rId3"/>
          <a:stretch>
            <a:fillRect/>
          </a:stretch>
        </p:blipFill>
        <p:spPr>
          <a:xfrm>
            <a:off x="2675434" y="1404838"/>
            <a:ext cx="1357213" cy="1021457"/>
          </a:xfrm>
          <a:prstGeom prst="rect">
            <a:avLst/>
          </a:prstGeom>
        </p:spPr>
      </p:pic>
      <p:sp>
        <p:nvSpPr>
          <p:cNvPr id="4" name="Text 1"/>
          <p:cNvSpPr/>
          <p:nvPr/>
        </p:nvSpPr>
        <p:spPr>
          <a:xfrm>
            <a:off x="3231059" y="1888729"/>
            <a:ext cx="245963" cy="307479"/>
          </a:xfrm>
          <a:prstGeom prst="rect">
            <a:avLst/>
          </a:prstGeom>
          <a:noFill/>
          <a:ln/>
        </p:spPr>
        <p:txBody>
          <a:bodyPr wrap="none" lIns="0" tIns="0" rIns="0" bIns="0" rtlCol="0" anchor="t"/>
          <a:lstStyle/>
          <a:p>
            <a:pPr algn="ctr">
              <a:lnSpc>
                <a:spcPts val="3083"/>
              </a:lnSpc>
            </a:pPr>
            <a:r>
              <a:rPr lang="en-US" sz="1917" dirty="0">
                <a:solidFill>
                  <a:srgbClr val="383838"/>
                </a:solidFill>
                <a:latin typeface="PT Serif" pitchFamily="34" charset="0"/>
                <a:ea typeface="PT Serif" pitchFamily="34" charset="-122"/>
                <a:cs typeface="PT Serif" pitchFamily="34" charset="-120"/>
              </a:rPr>
              <a:t>1</a:t>
            </a:r>
            <a:endParaRPr lang="en-US" sz="1917" dirty="0"/>
          </a:p>
        </p:txBody>
      </p:sp>
      <p:sp>
        <p:nvSpPr>
          <p:cNvPr id="5" name="Text 2"/>
          <p:cNvSpPr/>
          <p:nvPr/>
        </p:nvSpPr>
        <p:spPr>
          <a:xfrm>
            <a:off x="4207569" y="1579761"/>
            <a:ext cx="2295922" cy="286941"/>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Institutional Liability</a:t>
            </a:r>
            <a:endParaRPr lang="en-US" sz="1792" dirty="0"/>
          </a:p>
        </p:txBody>
      </p:sp>
      <p:sp>
        <p:nvSpPr>
          <p:cNvPr id="6" name="Text 3"/>
          <p:cNvSpPr/>
          <p:nvPr/>
        </p:nvSpPr>
        <p:spPr>
          <a:xfrm>
            <a:off x="4207569" y="1971576"/>
            <a:ext cx="3748583" cy="279797"/>
          </a:xfrm>
          <a:prstGeom prst="rect">
            <a:avLst/>
          </a:prstGeom>
          <a:noFill/>
          <a:ln/>
        </p:spPr>
        <p:txBody>
          <a:bodyPr wrap="none" lIns="0" tIns="0" rIns="0" bIns="0" rtlCol="0" anchor="t"/>
          <a:lstStyle/>
          <a:p>
            <a:pPr>
              <a:lnSpc>
                <a:spcPts val="2167"/>
              </a:lnSpc>
            </a:pPr>
            <a:r>
              <a:rPr lang="en-US" sz="1375" dirty="0">
                <a:solidFill>
                  <a:srgbClr val="383838"/>
                </a:solidFill>
                <a:latin typeface="DM Sans" pitchFamily="34" charset="0"/>
                <a:ea typeface="DM Sans" pitchFamily="34" charset="-122"/>
                <a:cs typeface="DM Sans" pitchFamily="34" charset="-120"/>
              </a:rPr>
              <a:t>Will schools share responsibility for AI misuse</a:t>
            </a:r>
            <a:endParaRPr lang="en-US" sz="1375" dirty="0"/>
          </a:p>
        </p:txBody>
      </p:sp>
      <p:sp>
        <p:nvSpPr>
          <p:cNvPr id="7" name="Shape 4"/>
          <p:cNvSpPr/>
          <p:nvPr/>
        </p:nvSpPr>
        <p:spPr>
          <a:xfrm>
            <a:off x="4076304" y="2440186"/>
            <a:ext cx="7459861" cy="9525"/>
          </a:xfrm>
          <a:prstGeom prst="roundRect">
            <a:avLst>
              <a:gd name="adj" fmla="val 275482"/>
            </a:avLst>
          </a:prstGeom>
          <a:solidFill>
            <a:srgbClr val="D8D4D4"/>
          </a:solidFill>
          <a:ln/>
        </p:spPr>
        <p:txBody>
          <a:bodyPr/>
          <a:lstStyle/>
          <a:p>
            <a:endParaRPr lang="en-US" sz="1500"/>
          </a:p>
        </p:txBody>
      </p:sp>
      <p:pic>
        <p:nvPicPr>
          <p:cNvPr id="8" name="Image 1" descr="preencoded.png"/>
          <p:cNvPicPr>
            <a:picLocks noChangeAspect="1"/>
          </p:cNvPicPr>
          <p:nvPr/>
        </p:nvPicPr>
        <p:blipFill>
          <a:blip r:embed="rId4"/>
          <a:stretch>
            <a:fillRect/>
          </a:stretch>
        </p:blipFill>
        <p:spPr>
          <a:xfrm>
            <a:off x="1996777" y="2469952"/>
            <a:ext cx="2714427" cy="1021457"/>
          </a:xfrm>
          <a:prstGeom prst="rect">
            <a:avLst/>
          </a:prstGeom>
          <a:gradFill>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p:spPr>
      </p:pic>
      <p:sp>
        <p:nvSpPr>
          <p:cNvPr id="9" name="Text 5"/>
          <p:cNvSpPr/>
          <p:nvPr/>
        </p:nvSpPr>
        <p:spPr>
          <a:xfrm>
            <a:off x="3230959" y="2826941"/>
            <a:ext cx="245963" cy="307479"/>
          </a:xfrm>
          <a:prstGeom prst="rect">
            <a:avLst/>
          </a:prstGeom>
          <a:noFill/>
          <a:ln/>
        </p:spPr>
        <p:txBody>
          <a:bodyPr wrap="none" lIns="0" tIns="0" rIns="0" bIns="0" rtlCol="0" anchor="t"/>
          <a:lstStyle/>
          <a:p>
            <a:pPr algn="ctr">
              <a:lnSpc>
                <a:spcPts val="3083"/>
              </a:lnSpc>
            </a:pPr>
            <a:r>
              <a:rPr lang="en-US" sz="1917" dirty="0">
                <a:solidFill>
                  <a:srgbClr val="383838"/>
                </a:solidFill>
                <a:latin typeface="PT Serif" pitchFamily="34" charset="0"/>
                <a:ea typeface="PT Serif" pitchFamily="34" charset="-122"/>
                <a:cs typeface="PT Serif" pitchFamily="34" charset="-120"/>
              </a:rPr>
              <a:t>2</a:t>
            </a:r>
            <a:endParaRPr lang="en-US" sz="1917" dirty="0"/>
          </a:p>
        </p:txBody>
      </p:sp>
      <p:sp>
        <p:nvSpPr>
          <p:cNvPr id="10" name="Text 6"/>
          <p:cNvSpPr/>
          <p:nvPr/>
        </p:nvSpPr>
        <p:spPr>
          <a:xfrm>
            <a:off x="4886127" y="2644875"/>
            <a:ext cx="2331740" cy="286941"/>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Professional Standards</a:t>
            </a:r>
            <a:endParaRPr lang="en-US" sz="1792" dirty="0"/>
          </a:p>
        </p:txBody>
      </p:sp>
      <p:sp>
        <p:nvSpPr>
          <p:cNvPr id="11" name="Text 7"/>
          <p:cNvSpPr/>
          <p:nvPr/>
        </p:nvSpPr>
        <p:spPr>
          <a:xfrm>
            <a:off x="4886127" y="3036689"/>
            <a:ext cx="3967163" cy="279797"/>
          </a:xfrm>
          <a:prstGeom prst="rect">
            <a:avLst/>
          </a:prstGeom>
          <a:noFill/>
          <a:ln/>
        </p:spPr>
        <p:txBody>
          <a:bodyPr wrap="none" lIns="0" tIns="0" rIns="0" bIns="0" rtlCol="0" anchor="t"/>
          <a:lstStyle/>
          <a:p>
            <a:pPr>
              <a:lnSpc>
                <a:spcPts val="2167"/>
              </a:lnSpc>
            </a:pPr>
            <a:r>
              <a:rPr lang="en-US" sz="1375" dirty="0">
                <a:solidFill>
                  <a:srgbClr val="383838"/>
                </a:solidFill>
                <a:latin typeface="DM Sans" pitchFamily="34" charset="0"/>
                <a:ea typeface="DM Sans" pitchFamily="34" charset="-122"/>
                <a:cs typeface="DM Sans" pitchFamily="34" charset="-120"/>
              </a:rPr>
              <a:t>Medical boards developing AI practice guidelines</a:t>
            </a:r>
            <a:endParaRPr lang="en-US" sz="1375" dirty="0"/>
          </a:p>
        </p:txBody>
      </p:sp>
      <p:sp>
        <p:nvSpPr>
          <p:cNvPr id="12" name="Shape 8"/>
          <p:cNvSpPr/>
          <p:nvPr/>
        </p:nvSpPr>
        <p:spPr>
          <a:xfrm>
            <a:off x="4754861" y="3505299"/>
            <a:ext cx="6781304" cy="9525"/>
          </a:xfrm>
          <a:prstGeom prst="roundRect">
            <a:avLst>
              <a:gd name="adj" fmla="val 275482"/>
            </a:avLst>
          </a:prstGeom>
          <a:solidFill>
            <a:srgbClr val="D8D4D4"/>
          </a:solidFill>
          <a:ln/>
        </p:spPr>
        <p:txBody>
          <a:bodyPr/>
          <a:lstStyle/>
          <a:p>
            <a:endParaRPr lang="en-US" sz="1500"/>
          </a:p>
        </p:txBody>
      </p:sp>
      <p:pic>
        <p:nvPicPr>
          <p:cNvPr id="13" name="Image 2" descr="preencoded.png"/>
          <p:cNvPicPr>
            <a:picLocks noChangeAspect="1"/>
          </p:cNvPicPr>
          <p:nvPr/>
        </p:nvPicPr>
        <p:blipFill>
          <a:blip r:embed="rId5"/>
          <a:stretch>
            <a:fillRect/>
          </a:stretch>
        </p:blipFill>
        <p:spPr>
          <a:xfrm>
            <a:off x="1318220" y="3535065"/>
            <a:ext cx="4071640" cy="1021457"/>
          </a:xfrm>
          <a:prstGeom prst="rect">
            <a:avLst/>
          </a:prstGeom>
        </p:spPr>
      </p:pic>
      <p:sp>
        <p:nvSpPr>
          <p:cNvPr id="14" name="Text 9"/>
          <p:cNvSpPr/>
          <p:nvPr/>
        </p:nvSpPr>
        <p:spPr>
          <a:xfrm>
            <a:off x="3231059" y="3892055"/>
            <a:ext cx="245963" cy="307479"/>
          </a:xfrm>
          <a:prstGeom prst="rect">
            <a:avLst/>
          </a:prstGeom>
          <a:noFill/>
          <a:ln/>
        </p:spPr>
        <p:txBody>
          <a:bodyPr wrap="none" lIns="0" tIns="0" rIns="0" bIns="0" rtlCol="0" anchor="t"/>
          <a:lstStyle/>
          <a:p>
            <a:pPr algn="ctr">
              <a:lnSpc>
                <a:spcPts val="3083"/>
              </a:lnSpc>
            </a:pPr>
            <a:r>
              <a:rPr lang="en-US" sz="1917" dirty="0">
                <a:solidFill>
                  <a:srgbClr val="383838"/>
                </a:solidFill>
                <a:latin typeface="PT Serif" pitchFamily="34" charset="0"/>
                <a:ea typeface="PT Serif" pitchFamily="34" charset="-122"/>
                <a:cs typeface="PT Serif" pitchFamily="34" charset="-120"/>
              </a:rPr>
              <a:t>3</a:t>
            </a:r>
            <a:endParaRPr lang="en-US" sz="1917" dirty="0"/>
          </a:p>
        </p:txBody>
      </p:sp>
      <p:sp>
        <p:nvSpPr>
          <p:cNvPr id="15" name="Text 10"/>
          <p:cNvSpPr/>
          <p:nvPr/>
        </p:nvSpPr>
        <p:spPr>
          <a:xfrm>
            <a:off x="5564783" y="3709988"/>
            <a:ext cx="2376190" cy="286941"/>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Regulatory Compliance</a:t>
            </a:r>
            <a:endParaRPr lang="en-US" sz="1792" dirty="0"/>
          </a:p>
        </p:txBody>
      </p:sp>
      <p:sp>
        <p:nvSpPr>
          <p:cNvPr id="16" name="Text 11"/>
          <p:cNvSpPr/>
          <p:nvPr/>
        </p:nvSpPr>
        <p:spPr>
          <a:xfrm>
            <a:off x="5564783" y="4101802"/>
            <a:ext cx="3254573" cy="279797"/>
          </a:xfrm>
          <a:prstGeom prst="rect">
            <a:avLst/>
          </a:prstGeom>
          <a:noFill/>
          <a:ln/>
        </p:spPr>
        <p:txBody>
          <a:bodyPr wrap="none" lIns="0" tIns="0" rIns="0" bIns="0" rtlCol="0" anchor="t"/>
          <a:lstStyle/>
          <a:p>
            <a:pPr>
              <a:lnSpc>
                <a:spcPts val="2167"/>
              </a:lnSpc>
            </a:pPr>
            <a:r>
              <a:rPr lang="en-US" sz="1375" dirty="0">
                <a:solidFill>
                  <a:srgbClr val="383838"/>
                </a:solidFill>
                <a:latin typeface="DM Sans" pitchFamily="34" charset="0"/>
                <a:ea typeface="DM Sans" pitchFamily="34" charset="-122"/>
                <a:cs typeface="DM Sans" pitchFamily="34" charset="-120"/>
              </a:rPr>
              <a:t>HIPAA, state laws govern health data use</a:t>
            </a:r>
            <a:endParaRPr lang="en-US" sz="1375" dirty="0"/>
          </a:p>
        </p:txBody>
      </p:sp>
      <p:sp>
        <p:nvSpPr>
          <p:cNvPr id="17" name="Shape 12"/>
          <p:cNvSpPr/>
          <p:nvPr/>
        </p:nvSpPr>
        <p:spPr>
          <a:xfrm>
            <a:off x="5433517" y="4570413"/>
            <a:ext cx="6102648" cy="9525"/>
          </a:xfrm>
          <a:prstGeom prst="roundRect">
            <a:avLst>
              <a:gd name="adj" fmla="val 275482"/>
            </a:avLst>
          </a:prstGeom>
          <a:solidFill>
            <a:srgbClr val="D8D4D4"/>
          </a:solidFill>
          <a:ln/>
        </p:spPr>
        <p:txBody>
          <a:bodyPr/>
          <a:lstStyle/>
          <a:p>
            <a:endParaRPr lang="en-US" sz="1500"/>
          </a:p>
        </p:txBody>
      </p:sp>
      <p:pic>
        <p:nvPicPr>
          <p:cNvPr id="18" name="Image 3" descr="preencoded.png"/>
          <p:cNvPicPr>
            <a:picLocks noChangeAspect="1"/>
          </p:cNvPicPr>
          <p:nvPr/>
        </p:nvPicPr>
        <p:blipFill>
          <a:blip r:embed="rId6"/>
          <a:stretch>
            <a:fillRect/>
          </a:stretch>
        </p:blipFill>
        <p:spPr>
          <a:xfrm>
            <a:off x="639564" y="4600178"/>
            <a:ext cx="5428953" cy="1021457"/>
          </a:xfrm>
          <a:prstGeom prst="rect">
            <a:avLst/>
          </a:prstGeom>
        </p:spPr>
      </p:pic>
      <p:sp>
        <p:nvSpPr>
          <p:cNvPr id="19" name="Text 13"/>
          <p:cNvSpPr/>
          <p:nvPr/>
        </p:nvSpPr>
        <p:spPr>
          <a:xfrm>
            <a:off x="3230959" y="4957168"/>
            <a:ext cx="245963" cy="307479"/>
          </a:xfrm>
          <a:prstGeom prst="rect">
            <a:avLst/>
          </a:prstGeom>
          <a:noFill/>
          <a:ln/>
        </p:spPr>
        <p:txBody>
          <a:bodyPr wrap="none" lIns="0" tIns="0" rIns="0" bIns="0" rtlCol="0" anchor="t"/>
          <a:lstStyle/>
          <a:p>
            <a:pPr algn="ctr">
              <a:lnSpc>
                <a:spcPts val="3083"/>
              </a:lnSpc>
            </a:pPr>
            <a:r>
              <a:rPr lang="en-US" sz="1917" dirty="0">
                <a:solidFill>
                  <a:srgbClr val="383838"/>
                </a:solidFill>
                <a:latin typeface="PT Serif" pitchFamily="34" charset="0"/>
                <a:ea typeface="PT Serif" pitchFamily="34" charset="-122"/>
                <a:cs typeface="PT Serif" pitchFamily="34" charset="-120"/>
              </a:rPr>
              <a:t>4</a:t>
            </a:r>
            <a:endParaRPr lang="en-US" sz="1917" dirty="0"/>
          </a:p>
        </p:txBody>
      </p:sp>
      <p:sp>
        <p:nvSpPr>
          <p:cNvPr id="20" name="Text 14"/>
          <p:cNvSpPr/>
          <p:nvPr/>
        </p:nvSpPr>
        <p:spPr>
          <a:xfrm>
            <a:off x="6243439" y="4775101"/>
            <a:ext cx="2295922" cy="286941"/>
          </a:xfrm>
          <a:prstGeom prst="rect">
            <a:avLst/>
          </a:prstGeom>
          <a:noFill/>
          <a:ln/>
        </p:spPr>
        <p:txBody>
          <a:bodyPr wrap="none" lIns="0" tIns="0" rIns="0" bIns="0" rtlCol="0" anchor="t"/>
          <a:lstStyle/>
          <a:p>
            <a:pPr>
              <a:lnSpc>
                <a:spcPts val="2250"/>
              </a:lnSpc>
            </a:pPr>
            <a:r>
              <a:rPr lang="en-US" sz="1792" dirty="0">
                <a:solidFill>
                  <a:srgbClr val="383838"/>
                </a:solidFill>
                <a:latin typeface="PT Serif" pitchFamily="34" charset="0"/>
                <a:ea typeface="PT Serif" pitchFamily="34" charset="-122"/>
                <a:cs typeface="PT Serif" pitchFamily="34" charset="-120"/>
              </a:rPr>
              <a:t>Legal Frameworks</a:t>
            </a:r>
            <a:endParaRPr lang="en-US" sz="1792" dirty="0"/>
          </a:p>
        </p:txBody>
      </p:sp>
      <p:sp>
        <p:nvSpPr>
          <p:cNvPr id="21" name="Text 15"/>
          <p:cNvSpPr/>
          <p:nvPr/>
        </p:nvSpPr>
        <p:spPr>
          <a:xfrm>
            <a:off x="6243439" y="5166916"/>
            <a:ext cx="4247058" cy="279797"/>
          </a:xfrm>
          <a:prstGeom prst="rect">
            <a:avLst/>
          </a:prstGeom>
          <a:noFill/>
          <a:ln/>
        </p:spPr>
        <p:txBody>
          <a:bodyPr wrap="none" lIns="0" tIns="0" rIns="0" bIns="0" rtlCol="0" anchor="t"/>
          <a:lstStyle/>
          <a:p>
            <a:pPr>
              <a:lnSpc>
                <a:spcPts val="2167"/>
              </a:lnSpc>
            </a:pPr>
            <a:r>
              <a:rPr lang="en-US" sz="1375" dirty="0">
                <a:solidFill>
                  <a:srgbClr val="383838"/>
                </a:solidFill>
                <a:latin typeface="DM Sans" pitchFamily="34" charset="0"/>
                <a:ea typeface="DM Sans" pitchFamily="34" charset="-122"/>
                <a:cs typeface="DM Sans" pitchFamily="34" charset="-120"/>
              </a:rPr>
              <a:t>Evolving legislation shapes permitted AI applications</a:t>
            </a:r>
            <a:endParaRPr lang="en-US" sz="1375" dirty="0"/>
          </a:p>
        </p:txBody>
      </p:sp>
      <p:sp>
        <p:nvSpPr>
          <p:cNvPr id="22" name="Text 16"/>
          <p:cNvSpPr/>
          <p:nvPr/>
        </p:nvSpPr>
        <p:spPr>
          <a:xfrm>
            <a:off x="612180" y="5818386"/>
            <a:ext cx="10967641" cy="559593"/>
          </a:xfrm>
          <a:prstGeom prst="rect">
            <a:avLst/>
          </a:prstGeom>
          <a:noFill/>
          <a:ln/>
        </p:spPr>
        <p:txBody>
          <a:bodyPr wrap="square" lIns="0" tIns="0" rIns="0" bIns="0" rtlCol="0" anchor="t"/>
          <a:lstStyle/>
          <a:p>
            <a:pPr>
              <a:lnSpc>
                <a:spcPts val="2167"/>
              </a:lnSpc>
            </a:pPr>
            <a:r>
              <a:rPr lang="en-US" sz="1375" dirty="0">
                <a:solidFill>
                  <a:srgbClr val="383838"/>
                </a:solidFill>
                <a:latin typeface="DM Sans" pitchFamily="34" charset="0"/>
                <a:ea typeface="DM Sans" pitchFamily="34" charset="-122"/>
                <a:cs typeface="DM Sans" pitchFamily="34" charset="-120"/>
              </a:rPr>
              <a:t>Texas HB 1709 and FSMB guidelines establish boundaries for AI in clinical decision-making. Faculty must stay current on rapidly changing regulations.</a:t>
            </a:r>
            <a:endParaRPr lang="en-US" sz="137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94122" y="811609"/>
            <a:ext cx="6272609" cy="556915"/>
          </a:xfrm>
          <a:prstGeom prst="rect">
            <a:avLst/>
          </a:prstGeom>
          <a:noFill/>
          <a:ln/>
        </p:spPr>
        <p:txBody>
          <a:bodyPr wrap="none" lIns="0" tIns="0" rIns="0" bIns="0" rtlCol="0" anchor="t"/>
          <a:lstStyle/>
          <a:p>
            <a:pPr>
              <a:lnSpc>
                <a:spcPts val="4375"/>
              </a:lnSpc>
            </a:pPr>
            <a:r>
              <a:rPr lang="en-US" sz="3500" dirty="0">
                <a:solidFill>
                  <a:srgbClr val="020202"/>
                </a:solidFill>
                <a:latin typeface="PT Serif" pitchFamily="34" charset="0"/>
                <a:ea typeface="PT Serif" pitchFamily="34" charset="-122"/>
                <a:cs typeface="PT Serif" pitchFamily="34" charset="-120"/>
              </a:rPr>
              <a:t>Understanding AI in HIIM</a:t>
            </a:r>
            <a:endParaRPr lang="en-US" sz="3500" dirty="0"/>
          </a:p>
        </p:txBody>
      </p:sp>
      <p:sp>
        <p:nvSpPr>
          <p:cNvPr id="4" name="Shape 1"/>
          <p:cNvSpPr/>
          <p:nvPr/>
        </p:nvSpPr>
        <p:spPr>
          <a:xfrm>
            <a:off x="594122" y="1814017"/>
            <a:ext cx="381893" cy="381893"/>
          </a:xfrm>
          <a:prstGeom prst="roundRect">
            <a:avLst>
              <a:gd name="adj" fmla="val 6667"/>
            </a:avLst>
          </a:prstGeom>
          <a:solidFill>
            <a:srgbClr val="F2EEEE"/>
          </a:solidFill>
          <a:ln/>
        </p:spPr>
        <p:txBody>
          <a:bodyPr/>
          <a:lstStyle/>
          <a:p>
            <a:endParaRPr lang="en-US" sz="1500"/>
          </a:p>
        </p:txBody>
      </p:sp>
      <p:sp>
        <p:nvSpPr>
          <p:cNvPr id="5" name="Text 2"/>
          <p:cNvSpPr/>
          <p:nvPr/>
        </p:nvSpPr>
        <p:spPr>
          <a:xfrm>
            <a:off x="651371" y="1837830"/>
            <a:ext cx="267295" cy="334169"/>
          </a:xfrm>
          <a:prstGeom prst="rect">
            <a:avLst/>
          </a:prstGeom>
          <a:noFill/>
          <a:ln/>
        </p:spPr>
        <p:txBody>
          <a:bodyPr wrap="none" lIns="0" tIns="0" rIns="0" bIns="0" rtlCol="0" anchor="t"/>
          <a:lstStyle/>
          <a:p>
            <a:pPr algn="ctr">
              <a:lnSpc>
                <a:spcPts val="2083"/>
              </a:lnSpc>
            </a:pPr>
            <a:r>
              <a:rPr lang="en-US" sz="2083" dirty="0">
                <a:solidFill>
                  <a:srgbClr val="383838"/>
                </a:solidFill>
                <a:latin typeface="PT Serif" pitchFamily="34" charset="0"/>
                <a:ea typeface="PT Serif" pitchFamily="34" charset="-122"/>
                <a:cs typeface="PT Serif" pitchFamily="34" charset="-120"/>
              </a:rPr>
              <a:t>1</a:t>
            </a:r>
            <a:endParaRPr lang="en-US" sz="2083" dirty="0"/>
          </a:p>
        </p:txBody>
      </p:sp>
      <p:sp>
        <p:nvSpPr>
          <p:cNvPr id="6" name="Text 3"/>
          <p:cNvSpPr/>
          <p:nvPr/>
        </p:nvSpPr>
        <p:spPr>
          <a:xfrm>
            <a:off x="1145679" y="1814017"/>
            <a:ext cx="2227957" cy="278507"/>
          </a:xfrm>
          <a:prstGeom prst="rect">
            <a:avLst/>
          </a:prstGeom>
          <a:noFill/>
          <a:ln/>
        </p:spPr>
        <p:txBody>
          <a:bodyPr wrap="none" lIns="0" tIns="0" rIns="0" bIns="0" rtlCol="0" anchor="t"/>
          <a:lstStyle/>
          <a:p>
            <a:pPr>
              <a:lnSpc>
                <a:spcPts val="2167"/>
              </a:lnSpc>
            </a:pPr>
            <a:r>
              <a:rPr lang="en-US" sz="1750" dirty="0">
                <a:solidFill>
                  <a:srgbClr val="383838"/>
                </a:solidFill>
                <a:latin typeface="PT Serif" pitchFamily="34" charset="0"/>
              </a:rPr>
              <a:t>Automated Medical Coding</a:t>
            </a:r>
            <a:endParaRPr lang="en-US" sz="1750" dirty="0"/>
          </a:p>
        </p:txBody>
      </p:sp>
      <p:sp>
        <p:nvSpPr>
          <p:cNvPr id="7" name="Text 4"/>
          <p:cNvSpPr/>
          <p:nvPr/>
        </p:nvSpPr>
        <p:spPr>
          <a:xfrm>
            <a:off x="1145680" y="2194322"/>
            <a:ext cx="5880199" cy="543123"/>
          </a:xfrm>
          <a:prstGeom prst="rect">
            <a:avLst/>
          </a:prstGeom>
          <a:noFill/>
          <a:ln/>
        </p:spPr>
        <p:txBody>
          <a:bodyPr wrap="square" lIns="0" tIns="0" rIns="0" bIns="0" rtlCol="0" anchor="t"/>
          <a:lstStyle/>
          <a:p>
            <a:pPr>
              <a:lnSpc>
                <a:spcPts val="2125"/>
              </a:lnSpc>
            </a:pPr>
            <a:r>
              <a:rPr lang="en-US" sz="1333" dirty="0">
                <a:solidFill>
                  <a:srgbClr val="383838"/>
                </a:solidFill>
                <a:latin typeface="DM Sans" pitchFamily="34" charset="0"/>
                <a:ea typeface="DM Sans" pitchFamily="34" charset="-122"/>
                <a:cs typeface="DM Sans" pitchFamily="34" charset="-120"/>
              </a:rPr>
              <a:t>AI-driven coding software analyzes clinical documentation and assigns appropriate medical codes (ICD-10, CPT) with greater accuracy and efficiency.</a:t>
            </a:r>
            <a:endParaRPr lang="en-US" sz="1333" dirty="0"/>
          </a:p>
        </p:txBody>
      </p:sp>
      <p:sp>
        <p:nvSpPr>
          <p:cNvPr id="8" name="Shape 5"/>
          <p:cNvSpPr/>
          <p:nvPr/>
        </p:nvSpPr>
        <p:spPr>
          <a:xfrm>
            <a:off x="594122" y="3098007"/>
            <a:ext cx="381893" cy="381893"/>
          </a:xfrm>
          <a:prstGeom prst="roundRect">
            <a:avLst>
              <a:gd name="adj" fmla="val 6667"/>
            </a:avLst>
          </a:prstGeom>
          <a:solidFill>
            <a:srgbClr val="F2EEEE"/>
          </a:solidFill>
          <a:ln/>
        </p:spPr>
        <p:txBody>
          <a:bodyPr/>
          <a:lstStyle/>
          <a:p>
            <a:endParaRPr lang="en-US" sz="1500"/>
          </a:p>
        </p:txBody>
      </p:sp>
      <p:sp>
        <p:nvSpPr>
          <p:cNvPr id="9" name="Text 6"/>
          <p:cNvSpPr/>
          <p:nvPr/>
        </p:nvSpPr>
        <p:spPr>
          <a:xfrm>
            <a:off x="651371" y="3121820"/>
            <a:ext cx="267295" cy="334169"/>
          </a:xfrm>
          <a:prstGeom prst="rect">
            <a:avLst/>
          </a:prstGeom>
          <a:noFill/>
          <a:ln/>
        </p:spPr>
        <p:txBody>
          <a:bodyPr wrap="none" lIns="0" tIns="0" rIns="0" bIns="0" rtlCol="0" anchor="t"/>
          <a:lstStyle/>
          <a:p>
            <a:pPr algn="ctr">
              <a:lnSpc>
                <a:spcPts val="2083"/>
              </a:lnSpc>
            </a:pPr>
            <a:r>
              <a:rPr lang="en-US" sz="2083" dirty="0">
                <a:solidFill>
                  <a:srgbClr val="383838"/>
                </a:solidFill>
                <a:latin typeface="PT Serif" pitchFamily="34" charset="0"/>
                <a:ea typeface="PT Serif" pitchFamily="34" charset="-122"/>
                <a:cs typeface="PT Serif" pitchFamily="34" charset="-120"/>
              </a:rPr>
              <a:t>2</a:t>
            </a:r>
            <a:endParaRPr lang="en-US" sz="2083" dirty="0"/>
          </a:p>
        </p:txBody>
      </p:sp>
      <p:sp>
        <p:nvSpPr>
          <p:cNvPr id="10" name="Text 7"/>
          <p:cNvSpPr/>
          <p:nvPr/>
        </p:nvSpPr>
        <p:spPr>
          <a:xfrm>
            <a:off x="1145679" y="3098007"/>
            <a:ext cx="2227957" cy="278507"/>
          </a:xfrm>
          <a:prstGeom prst="rect">
            <a:avLst/>
          </a:prstGeom>
          <a:noFill/>
          <a:ln/>
        </p:spPr>
        <p:txBody>
          <a:bodyPr wrap="none" lIns="0" tIns="0" rIns="0" bIns="0" rtlCol="0" anchor="t"/>
          <a:lstStyle/>
          <a:p>
            <a:pPr>
              <a:lnSpc>
                <a:spcPts val="2167"/>
              </a:lnSpc>
            </a:pPr>
            <a:r>
              <a:rPr lang="en-US" sz="1750" dirty="0">
                <a:solidFill>
                  <a:srgbClr val="383838"/>
                </a:solidFill>
                <a:latin typeface="PT Serif" pitchFamily="34" charset="0"/>
                <a:ea typeface="PT Serif" pitchFamily="34" charset="-122"/>
                <a:cs typeface="PT Serif" pitchFamily="34" charset="-120"/>
              </a:rPr>
              <a:t>Revenue Cycle Optimization</a:t>
            </a:r>
            <a:endParaRPr lang="en-US" sz="1750" dirty="0"/>
          </a:p>
        </p:txBody>
      </p:sp>
      <p:sp>
        <p:nvSpPr>
          <p:cNvPr id="11" name="Text 8"/>
          <p:cNvSpPr/>
          <p:nvPr/>
        </p:nvSpPr>
        <p:spPr>
          <a:xfrm>
            <a:off x="1145680" y="3478312"/>
            <a:ext cx="5880199" cy="543123"/>
          </a:xfrm>
          <a:prstGeom prst="rect">
            <a:avLst/>
          </a:prstGeom>
          <a:noFill/>
          <a:ln/>
        </p:spPr>
        <p:txBody>
          <a:bodyPr wrap="square" lIns="0" tIns="0" rIns="0" bIns="0" rtlCol="0" anchor="t"/>
          <a:lstStyle/>
          <a:p>
            <a:pPr>
              <a:lnSpc>
                <a:spcPts val="2125"/>
              </a:lnSpc>
            </a:pPr>
            <a:r>
              <a:rPr lang="en-US" sz="1333" dirty="0">
                <a:solidFill>
                  <a:srgbClr val="383838"/>
                </a:solidFill>
                <a:latin typeface="DM Sans" pitchFamily="34" charset="0"/>
                <a:ea typeface="DM Sans" pitchFamily="34" charset="-122"/>
                <a:cs typeface="DM Sans" pitchFamily="34" charset="-120"/>
              </a:rPr>
              <a:t>Machine learning models predict claim denials, suggest corrections, and improve reimbursement accuracy to reduce revenue leakage.</a:t>
            </a:r>
            <a:endParaRPr lang="en-US" sz="1333" dirty="0"/>
          </a:p>
        </p:txBody>
      </p:sp>
      <p:sp>
        <p:nvSpPr>
          <p:cNvPr id="12" name="Shape 9"/>
          <p:cNvSpPr/>
          <p:nvPr/>
        </p:nvSpPr>
        <p:spPr>
          <a:xfrm>
            <a:off x="594122" y="4381996"/>
            <a:ext cx="381893" cy="381893"/>
          </a:xfrm>
          <a:prstGeom prst="roundRect">
            <a:avLst>
              <a:gd name="adj" fmla="val 6667"/>
            </a:avLst>
          </a:prstGeom>
          <a:solidFill>
            <a:srgbClr val="F2EEEE"/>
          </a:solidFill>
          <a:ln/>
        </p:spPr>
        <p:txBody>
          <a:bodyPr/>
          <a:lstStyle/>
          <a:p>
            <a:endParaRPr lang="en-US" sz="1500"/>
          </a:p>
        </p:txBody>
      </p:sp>
      <p:sp>
        <p:nvSpPr>
          <p:cNvPr id="13" name="Text 10"/>
          <p:cNvSpPr/>
          <p:nvPr/>
        </p:nvSpPr>
        <p:spPr>
          <a:xfrm>
            <a:off x="651371" y="4405809"/>
            <a:ext cx="267295" cy="334169"/>
          </a:xfrm>
          <a:prstGeom prst="rect">
            <a:avLst/>
          </a:prstGeom>
          <a:noFill/>
          <a:ln/>
        </p:spPr>
        <p:txBody>
          <a:bodyPr wrap="none" lIns="0" tIns="0" rIns="0" bIns="0" rtlCol="0" anchor="t"/>
          <a:lstStyle/>
          <a:p>
            <a:pPr algn="ctr">
              <a:lnSpc>
                <a:spcPts val="2083"/>
              </a:lnSpc>
            </a:pPr>
            <a:r>
              <a:rPr lang="en-US" sz="2083" dirty="0">
                <a:solidFill>
                  <a:srgbClr val="383838"/>
                </a:solidFill>
                <a:latin typeface="PT Serif" pitchFamily="34" charset="0"/>
                <a:ea typeface="PT Serif" pitchFamily="34" charset="-122"/>
                <a:cs typeface="PT Serif" pitchFamily="34" charset="-120"/>
              </a:rPr>
              <a:t>3</a:t>
            </a:r>
            <a:endParaRPr lang="en-US" sz="2083" dirty="0"/>
          </a:p>
        </p:txBody>
      </p:sp>
      <p:sp>
        <p:nvSpPr>
          <p:cNvPr id="14" name="Text 11"/>
          <p:cNvSpPr/>
          <p:nvPr/>
        </p:nvSpPr>
        <p:spPr>
          <a:xfrm>
            <a:off x="1145679" y="4381996"/>
            <a:ext cx="2227957" cy="278507"/>
          </a:xfrm>
          <a:prstGeom prst="rect">
            <a:avLst/>
          </a:prstGeom>
          <a:noFill/>
          <a:ln/>
        </p:spPr>
        <p:txBody>
          <a:bodyPr wrap="none" lIns="0" tIns="0" rIns="0" bIns="0" rtlCol="0" anchor="t"/>
          <a:lstStyle/>
          <a:p>
            <a:pPr>
              <a:lnSpc>
                <a:spcPts val="2167"/>
              </a:lnSpc>
            </a:pPr>
            <a:r>
              <a:rPr lang="en-US" sz="1750" dirty="0">
                <a:solidFill>
                  <a:srgbClr val="383838"/>
                </a:solidFill>
                <a:latin typeface="PT Serif" pitchFamily="34" charset="0"/>
                <a:ea typeface="PT Serif" pitchFamily="34" charset="-122"/>
                <a:cs typeface="PT Serif" pitchFamily="34" charset="-120"/>
              </a:rPr>
              <a:t>Fraud Detection &amp; Compliance Monitoring</a:t>
            </a:r>
            <a:endParaRPr lang="en-US" sz="1750" dirty="0"/>
          </a:p>
        </p:txBody>
      </p:sp>
      <p:sp>
        <p:nvSpPr>
          <p:cNvPr id="15" name="Text 12"/>
          <p:cNvSpPr/>
          <p:nvPr/>
        </p:nvSpPr>
        <p:spPr>
          <a:xfrm>
            <a:off x="1145680" y="4762302"/>
            <a:ext cx="5880199" cy="271562"/>
          </a:xfrm>
          <a:prstGeom prst="rect">
            <a:avLst/>
          </a:prstGeom>
          <a:noFill/>
          <a:ln/>
        </p:spPr>
        <p:txBody>
          <a:bodyPr wrap="square" lIns="0" tIns="0" rIns="0" bIns="0" rtlCol="0" anchor="t"/>
          <a:lstStyle/>
          <a:p>
            <a:pPr>
              <a:lnSpc>
                <a:spcPts val="2125"/>
              </a:lnSpc>
            </a:pPr>
            <a:r>
              <a:rPr lang="en-US" sz="1333" dirty="0">
                <a:solidFill>
                  <a:srgbClr val="383838"/>
                </a:solidFill>
                <a:latin typeface="DM Sans" pitchFamily="34" charset="0"/>
              </a:rPr>
              <a:t>AI systems detect billing anomalies, flag fraudulent claims, and ensure regulatory compliance with HIPAA and other healthcare standards.</a:t>
            </a:r>
          </a:p>
        </p:txBody>
      </p:sp>
      <p:sp>
        <p:nvSpPr>
          <p:cNvPr id="16" name="Shape 13"/>
          <p:cNvSpPr/>
          <p:nvPr/>
        </p:nvSpPr>
        <p:spPr>
          <a:xfrm>
            <a:off x="594122" y="5394424"/>
            <a:ext cx="381893" cy="381893"/>
          </a:xfrm>
          <a:prstGeom prst="roundRect">
            <a:avLst>
              <a:gd name="adj" fmla="val 6667"/>
            </a:avLst>
          </a:prstGeom>
          <a:solidFill>
            <a:srgbClr val="F2EEEE"/>
          </a:solidFill>
          <a:ln/>
        </p:spPr>
        <p:txBody>
          <a:bodyPr/>
          <a:lstStyle/>
          <a:p>
            <a:endParaRPr lang="en-US" sz="1500"/>
          </a:p>
        </p:txBody>
      </p:sp>
      <p:sp>
        <p:nvSpPr>
          <p:cNvPr id="17" name="Text 14"/>
          <p:cNvSpPr/>
          <p:nvPr/>
        </p:nvSpPr>
        <p:spPr>
          <a:xfrm>
            <a:off x="651371" y="5418237"/>
            <a:ext cx="267295" cy="334169"/>
          </a:xfrm>
          <a:prstGeom prst="rect">
            <a:avLst/>
          </a:prstGeom>
          <a:noFill/>
          <a:ln/>
        </p:spPr>
        <p:txBody>
          <a:bodyPr wrap="none" lIns="0" tIns="0" rIns="0" bIns="0" rtlCol="0" anchor="t"/>
          <a:lstStyle/>
          <a:p>
            <a:pPr algn="ctr">
              <a:lnSpc>
                <a:spcPts val="2083"/>
              </a:lnSpc>
            </a:pPr>
            <a:r>
              <a:rPr lang="en-US" sz="2083" dirty="0">
                <a:solidFill>
                  <a:srgbClr val="383838"/>
                </a:solidFill>
                <a:latin typeface="PT Serif" pitchFamily="34" charset="0"/>
                <a:ea typeface="PT Serif" pitchFamily="34" charset="-122"/>
                <a:cs typeface="PT Serif" pitchFamily="34" charset="-120"/>
              </a:rPr>
              <a:t>4</a:t>
            </a:r>
            <a:endParaRPr lang="en-US" sz="2083" dirty="0"/>
          </a:p>
        </p:txBody>
      </p:sp>
      <p:sp>
        <p:nvSpPr>
          <p:cNvPr id="18" name="Text 15"/>
          <p:cNvSpPr/>
          <p:nvPr/>
        </p:nvSpPr>
        <p:spPr>
          <a:xfrm>
            <a:off x="1145679" y="5394424"/>
            <a:ext cx="2518867" cy="278507"/>
          </a:xfrm>
          <a:prstGeom prst="rect">
            <a:avLst/>
          </a:prstGeom>
          <a:noFill/>
          <a:ln/>
        </p:spPr>
        <p:txBody>
          <a:bodyPr wrap="none" lIns="0" tIns="0" rIns="0" bIns="0" rtlCol="0" anchor="t"/>
          <a:lstStyle/>
          <a:p>
            <a:pPr>
              <a:lnSpc>
                <a:spcPts val="2167"/>
              </a:lnSpc>
            </a:pPr>
            <a:r>
              <a:rPr lang="en-US" sz="1750" dirty="0">
                <a:solidFill>
                  <a:srgbClr val="383838"/>
                </a:solidFill>
                <a:latin typeface="PT Serif" pitchFamily="34" charset="0"/>
                <a:ea typeface="PT Serif" pitchFamily="34" charset="-122"/>
                <a:cs typeface="PT Serif" pitchFamily="34" charset="-120"/>
              </a:rPr>
              <a:t>Clinical Documentation improvement (CDI)</a:t>
            </a:r>
            <a:endParaRPr lang="en-US" sz="1750" dirty="0"/>
          </a:p>
        </p:txBody>
      </p:sp>
      <p:sp>
        <p:nvSpPr>
          <p:cNvPr id="19" name="Text 16"/>
          <p:cNvSpPr/>
          <p:nvPr/>
        </p:nvSpPr>
        <p:spPr>
          <a:xfrm>
            <a:off x="1145680" y="5774730"/>
            <a:ext cx="5880199" cy="687030"/>
          </a:xfrm>
          <a:prstGeom prst="rect">
            <a:avLst/>
          </a:prstGeom>
          <a:noFill/>
          <a:ln/>
        </p:spPr>
        <p:txBody>
          <a:bodyPr wrap="square" lIns="0" tIns="0" rIns="0" bIns="0" rtlCol="0" anchor="t"/>
          <a:lstStyle/>
          <a:p>
            <a:pPr>
              <a:lnSpc>
                <a:spcPts val="2125"/>
              </a:lnSpc>
            </a:pPr>
            <a:r>
              <a:rPr lang="en-US" sz="1333" dirty="0">
                <a:solidFill>
                  <a:srgbClr val="383838"/>
                </a:solidFill>
                <a:latin typeface="DM Sans" pitchFamily="34" charset="0"/>
              </a:rPr>
              <a:t>AI-powered natural language processing (NLP) tools enhance documentation by identifying missing or unclear details in electronic health records (EHRs).</a:t>
            </a:r>
          </a:p>
        </p:txBody>
      </p:sp>
      <p:sp>
        <p:nvSpPr>
          <p:cNvPr id="20" name="TextBox 19">
            <a:extLst>
              <a:ext uri="{FF2B5EF4-FFF2-40B4-BE49-F238E27FC236}">
                <a16:creationId xmlns:a16="http://schemas.microsoft.com/office/drawing/2014/main" id="{B7843C87-502C-9998-657D-0EA3749B8DA0}"/>
              </a:ext>
            </a:extLst>
          </p:cNvPr>
          <p:cNvSpPr txBox="1"/>
          <p:nvPr/>
        </p:nvSpPr>
        <p:spPr>
          <a:xfrm>
            <a:off x="4495800" y="4480561"/>
            <a:ext cx="184731" cy="323165"/>
          </a:xfrm>
          <a:prstGeom prst="rect">
            <a:avLst/>
          </a:prstGeom>
          <a:noFill/>
        </p:spPr>
        <p:txBody>
          <a:bodyPr wrap="none" rtlCol="0">
            <a:spAutoFit/>
          </a:bodyPr>
          <a:lstStyle/>
          <a:p>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A diverse group of students collaborating on a health information data project using generative AI. They are seated around a modern workspace with laptops and tablets displaying AI-generated data visualizations, medical charts, and analytical tools. The setting is a high-tech classroom or lab with digital screens showcasing AI-driven insights. The students appear engaged, discussing findings and refining their project.">
            <a:extLst>
              <a:ext uri="{FF2B5EF4-FFF2-40B4-BE49-F238E27FC236}">
                <a16:creationId xmlns:a16="http://schemas.microsoft.com/office/drawing/2014/main" id="{F44B86EA-17C6-00EA-B713-5591DFC3F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97" y="1168742"/>
            <a:ext cx="4555067" cy="45550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square with a white x on it&#10;&#10;Description automatically generated">
            <a:extLst>
              <a:ext uri="{FF2B5EF4-FFF2-40B4-BE49-F238E27FC236}">
                <a16:creationId xmlns:a16="http://schemas.microsoft.com/office/drawing/2014/main" id="{D27349D7-FA02-5330-E18A-758444C6807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986520" y="882521"/>
            <a:ext cx="2159000" cy="2007870"/>
          </a:xfrm>
          <a:prstGeom prst="rect">
            <a:avLst/>
          </a:prstGeom>
        </p:spPr>
      </p:pic>
      <p:sp>
        <p:nvSpPr>
          <p:cNvPr id="4" name="TextBox 3">
            <a:extLst>
              <a:ext uri="{FF2B5EF4-FFF2-40B4-BE49-F238E27FC236}">
                <a16:creationId xmlns:a16="http://schemas.microsoft.com/office/drawing/2014/main" id="{DFB861C2-13C2-4FB9-255E-4E29115294D1}"/>
              </a:ext>
            </a:extLst>
          </p:cNvPr>
          <p:cNvSpPr txBox="1"/>
          <p:nvPr/>
        </p:nvSpPr>
        <p:spPr>
          <a:xfrm>
            <a:off x="10256520" y="2890391"/>
            <a:ext cx="889000" cy="553998"/>
          </a:xfrm>
          <a:prstGeom prst="rect">
            <a:avLst/>
          </a:prstGeom>
          <a:noFill/>
        </p:spPr>
        <p:txBody>
          <a:bodyPr wrap="square" rtlCol="0">
            <a:spAutoFit/>
          </a:bodyPr>
          <a:lstStyle/>
          <a:p>
            <a:r>
              <a:rPr lang="en-US" sz="750">
                <a:hlinkClick r:id="rId5" tooltip="https://fr.wikipedia.org/wiki/Microsoft_Excel"/>
              </a:rPr>
              <a:t>This Photo</a:t>
            </a:r>
            <a:r>
              <a:rPr lang="en-US" sz="750"/>
              <a:t> by Unknown Author is licensed under </a:t>
            </a:r>
            <a:r>
              <a:rPr lang="en-US" sz="750">
                <a:hlinkClick r:id="rId6" tooltip="https://creativecommons.org/licenses/by-sa/3.0/"/>
              </a:rPr>
              <a:t>CC BY-SA</a:t>
            </a:r>
            <a:endParaRPr lang="en-US" sz="750"/>
          </a:p>
        </p:txBody>
      </p:sp>
      <p:pic>
        <p:nvPicPr>
          <p:cNvPr id="6" name="Picture 5" descr="A blue and yellow snake logo&#10;&#10;Description automatically generated">
            <a:extLst>
              <a:ext uri="{FF2B5EF4-FFF2-40B4-BE49-F238E27FC236}">
                <a16:creationId xmlns:a16="http://schemas.microsoft.com/office/drawing/2014/main" id="{EA537CA1-703B-4C11-3E5A-E32559782B8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233833" y="3446276"/>
            <a:ext cx="3958167" cy="2540000"/>
          </a:xfrm>
          <a:prstGeom prst="rect">
            <a:avLst/>
          </a:prstGeom>
        </p:spPr>
      </p:pic>
      <p:sp>
        <p:nvSpPr>
          <p:cNvPr id="7" name="TextBox 6">
            <a:extLst>
              <a:ext uri="{FF2B5EF4-FFF2-40B4-BE49-F238E27FC236}">
                <a16:creationId xmlns:a16="http://schemas.microsoft.com/office/drawing/2014/main" id="{13324E60-3C3B-A6A9-51B0-9089A2D1F444}"/>
              </a:ext>
            </a:extLst>
          </p:cNvPr>
          <p:cNvSpPr txBox="1"/>
          <p:nvPr/>
        </p:nvSpPr>
        <p:spPr>
          <a:xfrm>
            <a:off x="8233833" y="5986276"/>
            <a:ext cx="3958167" cy="207749"/>
          </a:xfrm>
          <a:prstGeom prst="rect">
            <a:avLst/>
          </a:prstGeom>
          <a:noFill/>
        </p:spPr>
        <p:txBody>
          <a:bodyPr wrap="square" rtlCol="0">
            <a:spAutoFit/>
          </a:bodyPr>
          <a:lstStyle/>
          <a:p>
            <a:r>
              <a:rPr lang="en-US" sz="750">
                <a:hlinkClick r:id="rId8" tooltip="https://codewith.mu/es/tutorials/1.1/"/>
              </a:rPr>
              <a:t>This Photo</a:t>
            </a:r>
            <a:r>
              <a:rPr lang="en-US" sz="750"/>
              <a:t> by Unknown Author is licensed under </a:t>
            </a:r>
            <a:r>
              <a:rPr lang="en-US" sz="750">
                <a:hlinkClick r:id="rId9" tooltip="https://creativecommons.org/licenses/by-nc-sa/3.0/"/>
              </a:rPr>
              <a:t>CC BY-SA-NC</a:t>
            </a:r>
            <a:endParaRPr lang="en-US" sz="750"/>
          </a:p>
        </p:txBody>
      </p:sp>
      <p:pic>
        <p:nvPicPr>
          <p:cNvPr id="9" name="Picture 8" descr="A black and white logo&#10;&#10;Description automatically generated">
            <a:extLst>
              <a:ext uri="{FF2B5EF4-FFF2-40B4-BE49-F238E27FC236}">
                <a16:creationId xmlns:a16="http://schemas.microsoft.com/office/drawing/2014/main" id="{ABBF312A-B721-8913-0553-29F3B1D7461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319520" y="2030795"/>
            <a:ext cx="2032000" cy="2137833"/>
          </a:xfrm>
          <a:prstGeom prst="rect">
            <a:avLst/>
          </a:prstGeom>
        </p:spPr>
      </p:pic>
      <p:sp>
        <p:nvSpPr>
          <p:cNvPr id="10" name="TextBox 9">
            <a:extLst>
              <a:ext uri="{FF2B5EF4-FFF2-40B4-BE49-F238E27FC236}">
                <a16:creationId xmlns:a16="http://schemas.microsoft.com/office/drawing/2014/main" id="{BCDFF1C6-FE09-FC41-AFF3-714CFCA161CD}"/>
              </a:ext>
            </a:extLst>
          </p:cNvPr>
          <p:cNvSpPr txBox="1"/>
          <p:nvPr/>
        </p:nvSpPr>
        <p:spPr>
          <a:xfrm>
            <a:off x="6319520" y="3959308"/>
            <a:ext cx="2032000" cy="323165"/>
          </a:xfrm>
          <a:prstGeom prst="rect">
            <a:avLst/>
          </a:prstGeom>
          <a:noFill/>
        </p:spPr>
        <p:txBody>
          <a:bodyPr wrap="square" rtlCol="0">
            <a:spAutoFit/>
          </a:bodyPr>
          <a:lstStyle/>
          <a:p>
            <a:r>
              <a:rPr lang="en-US" sz="750">
                <a:hlinkClick r:id="rId11" tooltip="https://www.nstda.or.th/home/knowledge_post/chatgpt-ai-chatbot/"/>
              </a:rPr>
              <a:t>This Photo</a:t>
            </a:r>
            <a:r>
              <a:rPr lang="en-US" sz="750"/>
              <a:t> by Unknown Author is licensed under </a:t>
            </a:r>
            <a:r>
              <a:rPr lang="en-US" sz="750">
                <a:hlinkClick r:id="rId12" tooltip="https://creativecommons.org/licenses/by-nc/3.0/"/>
              </a:rPr>
              <a:t>CC BY-NC</a:t>
            </a:r>
            <a:endParaRPr lang="en-US" sz="750"/>
          </a:p>
        </p:txBody>
      </p:sp>
      <p:sp>
        <p:nvSpPr>
          <p:cNvPr id="11" name="TextBox 10">
            <a:extLst>
              <a:ext uri="{FF2B5EF4-FFF2-40B4-BE49-F238E27FC236}">
                <a16:creationId xmlns:a16="http://schemas.microsoft.com/office/drawing/2014/main" id="{217231C4-351A-DBD9-231A-DD5FA2C8E6D0}"/>
              </a:ext>
            </a:extLst>
          </p:cNvPr>
          <p:cNvSpPr txBox="1"/>
          <p:nvPr/>
        </p:nvSpPr>
        <p:spPr>
          <a:xfrm>
            <a:off x="807297" y="292616"/>
            <a:ext cx="7909983" cy="605230"/>
          </a:xfrm>
          <a:prstGeom prst="rect">
            <a:avLst/>
          </a:prstGeom>
          <a:noFill/>
        </p:spPr>
        <p:txBody>
          <a:bodyPr wrap="square" rtlCol="0">
            <a:spAutoFit/>
          </a:bodyPr>
          <a:lstStyle/>
          <a:p>
            <a:r>
              <a:rPr lang="en-US" sz="3333" dirty="0">
                <a:ln w="0"/>
                <a:effectLst>
                  <a:outerShdw blurRad="38100" dist="19050" dir="2700000" algn="tl" rotWithShape="0">
                    <a:schemeClr val="dk1">
                      <a:alpha val="40000"/>
                    </a:schemeClr>
                  </a:outerShdw>
                </a:effectLst>
                <a:latin typeface="PT Serif" panose="020A0603040505020204" pitchFamily="18" charset="77"/>
              </a:rPr>
              <a:t>Assignment Example</a:t>
            </a:r>
          </a:p>
        </p:txBody>
      </p:sp>
    </p:spTree>
    <p:extLst>
      <p:ext uri="{BB962C8B-B14F-4D97-AF65-F5344CB8AC3E}">
        <p14:creationId xmlns:p14="http://schemas.microsoft.com/office/powerpoint/2010/main" val="300674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27784" y="630179"/>
            <a:ext cx="6533952" cy="1018183"/>
          </a:xfrm>
          <a:prstGeom prst="rect">
            <a:avLst/>
          </a:prstGeom>
          <a:noFill/>
          <a:ln/>
        </p:spPr>
        <p:txBody>
          <a:bodyPr wrap="square" lIns="0" tIns="0" rIns="0" bIns="0" rtlCol="0" anchor="t"/>
          <a:lstStyle/>
          <a:p>
            <a:pPr>
              <a:lnSpc>
                <a:spcPts val="4000"/>
              </a:lnSpc>
            </a:pPr>
            <a:r>
              <a:rPr lang="en-US" sz="3167" dirty="0">
                <a:solidFill>
                  <a:srgbClr val="020202"/>
                </a:solidFill>
                <a:latin typeface="PT Serif" pitchFamily="34" charset="0"/>
                <a:ea typeface="PT Serif" pitchFamily="34" charset="-122"/>
                <a:cs typeface="PT Serif" pitchFamily="34" charset="-120"/>
              </a:rPr>
              <a:t>References:</a:t>
            </a:r>
            <a:endParaRPr lang="en-US" sz="3167" dirty="0"/>
          </a:p>
        </p:txBody>
      </p:sp>
      <p:sp>
        <p:nvSpPr>
          <p:cNvPr id="16" name="TextBox 15">
            <a:extLst>
              <a:ext uri="{FF2B5EF4-FFF2-40B4-BE49-F238E27FC236}">
                <a16:creationId xmlns:a16="http://schemas.microsoft.com/office/drawing/2014/main" id="{6A8EE22F-4ACA-F961-F1C3-26AD4A3FCB2A}"/>
              </a:ext>
            </a:extLst>
          </p:cNvPr>
          <p:cNvSpPr txBox="1"/>
          <p:nvPr/>
        </p:nvSpPr>
        <p:spPr>
          <a:xfrm>
            <a:off x="320040" y="942503"/>
            <a:ext cx="6949440" cy="6177525"/>
          </a:xfrm>
          <a:prstGeom prst="rect">
            <a:avLst/>
          </a:prstGeom>
          <a:noFill/>
        </p:spPr>
        <p:txBody>
          <a:bodyPr wrap="square" rtlCol="0">
            <a:spAutoFit/>
          </a:bodyPr>
          <a:lstStyle/>
          <a:p>
            <a:endParaRPr lang="en-US" sz="1500" dirty="0"/>
          </a:p>
          <a:p>
            <a:r>
              <a:rPr lang="en-US" sz="1500" b="1" dirty="0">
                <a:solidFill>
                  <a:srgbClr val="001D35"/>
                </a:solidFill>
                <a:highlight>
                  <a:srgbClr val="FFFFFF"/>
                </a:highlight>
                <a:latin typeface="Roboto"/>
                <a:ea typeface="Roboto"/>
                <a:cs typeface="Roboto"/>
                <a:sym typeface="Roboto"/>
              </a:rPr>
              <a:t>Department of Education: </a:t>
            </a:r>
            <a:r>
              <a:rPr lang="en-US" sz="1500" dirty="0">
                <a:solidFill>
                  <a:srgbClr val="001D35"/>
                </a:solidFill>
                <a:highlight>
                  <a:srgbClr val="FFFFFF"/>
                </a:highlight>
                <a:latin typeface="Roboto"/>
                <a:ea typeface="Roboto"/>
                <a:cs typeface="Roboto"/>
                <a:sym typeface="Roboto"/>
              </a:rPr>
              <a:t> </a:t>
            </a:r>
            <a:r>
              <a:rPr lang="en-US" sz="1500" u="sng" dirty="0">
                <a:solidFill>
                  <a:schemeClr val="hlink"/>
                </a:solidFill>
                <a:hlinkClick r:id="rId3"/>
              </a:rPr>
              <a:t>https://www.ed.gov/media/document/avoiding-discriminatory-use-of-ai.pdf</a:t>
            </a:r>
            <a:endParaRPr lang="en-US" sz="1500" dirty="0">
              <a:solidFill>
                <a:srgbClr val="001D35"/>
              </a:solidFill>
              <a:highlight>
                <a:srgbClr val="FFFFFF"/>
              </a:highlight>
              <a:latin typeface="Roboto"/>
              <a:ea typeface="Roboto"/>
              <a:cs typeface="Roboto"/>
              <a:sym typeface="Roboto"/>
            </a:endParaRPr>
          </a:p>
          <a:p>
            <a:endParaRPr lang="en-US" sz="1125" dirty="0">
              <a:solidFill>
                <a:srgbClr val="001D35"/>
              </a:solidFill>
              <a:highlight>
                <a:srgbClr val="FFFFFF"/>
              </a:highlight>
              <a:latin typeface="Roboto"/>
              <a:ea typeface="Roboto"/>
              <a:cs typeface="Roboto"/>
              <a:sym typeface="Roboto"/>
            </a:endParaRPr>
          </a:p>
          <a:p>
            <a:pPr>
              <a:spcBef>
                <a:spcPts val="833"/>
              </a:spcBef>
              <a:buClr>
                <a:schemeClr val="dk1"/>
              </a:buClr>
              <a:buSzPts val="1100"/>
            </a:pPr>
            <a:r>
              <a:rPr lang="en-US" sz="1500" b="1" dirty="0"/>
              <a:t>Federation of State Medical Boards</a:t>
            </a:r>
            <a:r>
              <a:rPr lang="en-US" sz="1500" dirty="0"/>
              <a:t>: </a:t>
            </a:r>
            <a:r>
              <a:rPr lang="en-US" sz="1500" u="sng" dirty="0">
                <a:solidFill>
                  <a:srgbClr val="2200CC"/>
                </a:solidFill>
                <a:hlinkClick r:id="rId4">
                  <a:extLst>
                    <a:ext uri="{A12FA001-AC4F-418D-AE19-62706E023703}">
                      <ahyp:hlinkClr xmlns:ahyp="http://schemas.microsoft.com/office/drawing/2018/hyperlinkcolor" val="tx"/>
                    </a:ext>
                  </a:extLst>
                </a:hlinkClick>
              </a:rPr>
              <a:t>https://www.fsmb.org/siteassets/advocacy/policies/incorporation-of-ai-into-practice.pdf</a:t>
            </a:r>
            <a:endParaRPr lang="en-US" sz="1500" dirty="0">
              <a:solidFill>
                <a:srgbClr val="001D35"/>
              </a:solidFill>
              <a:highlight>
                <a:schemeClr val="lt1"/>
              </a:highlight>
              <a:latin typeface="Roboto"/>
              <a:ea typeface="Roboto"/>
              <a:cs typeface="Roboto"/>
              <a:sym typeface="Roboto"/>
            </a:endParaRPr>
          </a:p>
          <a:p>
            <a:endParaRPr lang="en-US" sz="1500" dirty="0">
              <a:solidFill>
                <a:srgbClr val="001D35"/>
              </a:solidFill>
              <a:highlight>
                <a:srgbClr val="FFFFFF"/>
              </a:highlight>
              <a:latin typeface="Roboto"/>
              <a:ea typeface="Roboto"/>
              <a:cs typeface="Roboto"/>
              <a:sym typeface="Roboto"/>
            </a:endParaRPr>
          </a:p>
          <a:p>
            <a:r>
              <a:rPr lang="en-US" sz="1500" b="1" dirty="0"/>
              <a:t>Gamma. (2025).</a:t>
            </a:r>
            <a:r>
              <a:rPr lang="en-US" sz="1500" dirty="0"/>
              <a:t> </a:t>
            </a:r>
            <a:r>
              <a:rPr lang="en-US" sz="1500" i="1" dirty="0"/>
              <a:t>AI-powered presentation design</a:t>
            </a:r>
            <a:r>
              <a:rPr lang="en-US" sz="1500" dirty="0"/>
              <a:t>. Gamma. Retrieved March 15, 2025, from </a:t>
            </a:r>
            <a:r>
              <a:rPr lang="en-US" sz="1500" dirty="0">
                <a:hlinkClick r:id="rId5"/>
              </a:rPr>
              <a:t>https://gamma.app</a:t>
            </a:r>
            <a:endParaRPr lang="en-US" sz="1500" dirty="0">
              <a:solidFill>
                <a:srgbClr val="001D35"/>
              </a:solidFill>
              <a:highlight>
                <a:srgbClr val="FFFFFF"/>
              </a:highlight>
              <a:latin typeface="Roboto"/>
              <a:ea typeface="Roboto"/>
              <a:cs typeface="Roboto"/>
              <a:sym typeface="Roboto"/>
            </a:endParaRPr>
          </a:p>
          <a:p>
            <a:endParaRPr lang="en-US" sz="1500" dirty="0">
              <a:solidFill>
                <a:srgbClr val="001D35"/>
              </a:solidFill>
              <a:highlight>
                <a:srgbClr val="FFFFFF"/>
              </a:highlight>
              <a:latin typeface="Roboto"/>
              <a:ea typeface="Roboto"/>
              <a:cs typeface="Roboto"/>
              <a:sym typeface="Roboto"/>
            </a:endParaRPr>
          </a:p>
          <a:p>
            <a:r>
              <a:rPr lang="en-US" sz="1500" b="1" dirty="0">
                <a:solidFill>
                  <a:srgbClr val="001D35"/>
                </a:solidFill>
                <a:highlight>
                  <a:srgbClr val="FFFFFF"/>
                </a:highlight>
                <a:latin typeface="Roboto"/>
                <a:ea typeface="Roboto"/>
                <a:cs typeface="Roboto"/>
                <a:sym typeface="Roboto"/>
              </a:rPr>
              <a:t>HTI-1</a:t>
            </a:r>
            <a:r>
              <a:rPr lang="en-US" sz="1500" dirty="0">
                <a:solidFill>
                  <a:srgbClr val="001D35"/>
                </a:solidFill>
                <a:highlight>
                  <a:srgbClr val="FFFFFF"/>
                </a:highlight>
                <a:latin typeface="Roboto"/>
                <a:ea typeface="Roboto"/>
                <a:cs typeface="Roboto"/>
                <a:sym typeface="Roboto"/>
              </a:rPr>
              <a:t>: </a:t>
            </a:r>
            <a:r>
              <a:rPr lang="en-US" sz="1500" u="sng" dirty="0">
                <a:solidFill>
                  <a:schemeClr val="hlink"/>
                </a:solidFill>
                <a:highlight>
                  <a:srgbClr val="FFFFFF"/>
                </a:highlight>
                <a:latin typeface="Roboto"/>
                <a:ea typeface="Roboto"/>
                <a:cs typeface="Roboto"/>
                <a:sym typeface="Roboto"/>
                <a:hlinkClick r:id="rId6"/>
              </a:rPr>
              <a:t>https://www.healthit.gov/isp/united-states-core-data-interoperability-uscdi#draft-uscdi-v6</a:t>
            </a:r>
            <a:endParaRPr lang="en-US" sz="1500" dirty="0">
              <a:solidFill>
                <a:srgbClr val="001D35"/>
              </a:solidFill>
              <a:highlight>
                <a:srgbClr val="FFFFFF"/>
              </a:highlight>
              <a:latin typeface="Roboto"/>
              <a:ea typeface="Roboto"/>
              <a:cs typeface="Roboto"/>
              <a:sym typeface="Roboto"/>
            </a:endParaRPr>
          </a:p>
          <a:p>
            <a:endParaRPr lang="en-US" sz="1125" dirty="0">
              <a:solidFill>
                <a:srgbClr val="001D35"/>
              </a:solidFill>
              <a:highlight>
                <a:srgbClr val="FFFFFF"/>
              </a:highlight>
              <a:latin typeface="Roboto"/>
              <a:ea typeface="Roboto"/>
              <a:cs typeface="Roboto"/>
              <a:sym typeface="Roboto"/>
            </a:endParaRPr>
          </a:p>
          <a:p>
            <a:pPr>
              <a:spcBef>
                <a:spcPts val="833"/>
              </a:spcBef>
            </a:pPr>
            <a:r>
              <a:rPr lang="en-US" sz="1500" dirty="0"/>
              <a:t>OpenAI. (2025). </a:t>
            </a:r>
            <a:r>
              <a:rPr lang="en-US" sz="1500" b="1" i="1" dirty="0"/>
              <a:t>ChatGPT </a:t>
            </a:r>
            <a:r>
              <a:rPr lang="en-US" sz="1500" i="1" dirty="0"/>
              <a:t>(Version 3.5) [Large language model].</a:t>
            </a:r>
            <a:r>
              <a:rPr lang="en-US" sz="1500" dirty="0">
                <a:uFill>
                  <a:noFill/>
                </a:uFill>
                <a:hlinkClick r:id="rId7"/>
              </a:rPr>
              <a:t> </a:t>
            </a:r>
            <a:r>
              <a:rPr lang="en-US" sz="1500" u="sng" dirty="0">
                <a:solidFill>
                  <a:schemeClr val="hlink"/>
                </a:solidFill>
                <a:hlinkClick r:id="rId7"/>
              </a:rPr>
              <a:t>https://openai.com</a:t>
            </a:r>
            <a:endParaRPr lang="en-US" sz="1500" dirty="0">
              <a:solidFill>
                <a:srgbClr val="001D35"/>
              </a:solidFill>
              <a:highlight>
                <a:schemeClr val="lt1"/>
              </a:highlight>
              <a:latin typeface="Roboto"/>
              <a:ea typeface="Roboto"/>
              <a:cs typeface="Roboto"/>
              <a:sym typeface="Roboto"/>
            </a:endParaRPr>
          </a:p>
          <a:p>
            <a:pPr>
              <a:spcBef>
                <a:spcPts val="833"/>
              </a:spcBef>
            </a:pPr>
            <a:endParaRPr lang="en-US" sz="1500" dirty="0">
              <a:solidFill>
                <a:srgbClr val="001D35"/>
              </a:solidFill>
              <a:highlight>
                <a:schemeClr val="lt1"/>
              </a:highlight>
              <a:latin typeface="Roboto"/>
              <a:ea typeface="Roboto"/>
              <a:cs typeface="Roboto"/>
              <a:sym typeface="Roboto"/>
            </a:endParaRPr>
          </a:p>
          <a:p>
            <a:pPr>
              <a:spcBef>
                <a:spcPts val="833"/>
              </a:spcBef>
              <a:buClr>
                <a:schemeClr val="dk1"/>
              </a:buClr>
              <a:buSzPts val="1100"/>
            </a:pPr>
            <a:r>
              <a:rPr lang="en-US" sz="1500" dirty="0">
                <a:solidFill>
                  <a:srgbClr val="001D35"/>
                </a:solidFill>
                <a:highlight>
                  <a:schemeClr val="lt1"/>
                </a:highlight>
                <a:latin typeface="Roboto"/>
                <a:ea typeface="Roboto"/>
                <a:cs typeface="Roboto"/>
                <a:sym typeface="Roboto"/>
              </a:rPr>
              <a:t>OpenAI. (2025). </a:t>
            </a:r>
            <a:r>
              <a:rPr lang="en-US" sz="1500" b="1" dirty="0">
                <a:solidFill>
                  <a:srgbClr val="001D35"/>
                </a:solidFill>
                <a:highlight>
                  <a:schemeClr val="lt1"/>
                </a:highlight>
                <a:latin typeface="Roboto"/>
                <a:ea typeface="Roboto"/>
                <a:cs typeface="Roboto"/>
                <a:sym typeface="Roboto"/>
              </a:rPr>
              <a:t>DALL-E 3 </a:t>
            </a:r>
            <a:r>
              <a:rPr lang="en-US" sz="1500" dirty="0">
                <a:solidFill>
                  <a:srgbClr val="001D35"/>
                </a:solidFill>
                <a:highlight>
                  <a:schemeClr val="lt1"/>
                </a:highlight>
                <a:latin typeface="Roboto"/>
                <a:ea typeface="Roboto"/>
                <a:cs typeface="Roboto"/>
                <a:sym typeface="Roboto"/>
              </a:rPr>
              <a:t>[Image generator]. </a:t>
            </a:r>
            <a:r>
              <a:rPr lang="en-US" sz="1500" dirty="0">
                <a:solidFill>
                  <a:srgbClr val="001D35"/>
                </a:solidFill>
                <a:highlight>
                  <a:schemeClr val="lt1"/>
                </a:highlight>
                <a:latin typeface="Roboto"/>
                <a:ea typeface="Roboto"/>
                <a:cs typeface="Roboto"/>
                <a:sym typeface="Roboto"/>
                <a:hlinkClick r:id="rId8"/>
              </a:rPr>
              <a:t>https://openai.com/index/dall-e-3/</a:t>
            </a:r>
            <a:r>
              <a:rPr lang="en-US" sz="1500" dirty="0">
                <a:solidFill>
                  <a:srgbClr val="001D35"/>
                </a:solidFill>
                <a:highlight>
                  <a:schemeClr val="lt1"/>
                </a:highlight>
                <a:latin typeface="Roboto"/>
                <a:ea typeface="Roboto"/>
                <a:cs typeface="Roboto"/>
                <a:sym typeface="Roboto"/>
              </a:rPr>
              <a:t> </a:t>
            </a:r>
            <a:endParaRPr lang="en-US" sz="1125" dirty="0">
              <a:solidFill>
                <a:srgbClr val="001D35"/>
              </a:solidFill>
              <a:highlight>
                <a:srgbClr val="FFFFFF"/>
              </a:highlight>
              <a:latin typeface="Roboto"/>
              <a:ea typeface="Roboto"/>
              <a:cs typeface="Roboto"/>
              <a:sym typeface="Roboto"/>
            </a:endParaRPr>
          </a:p>
          <a:p>
            <a:endParaRPr lang="en-US" sz="1167" b="1" dirty="0">
              <a:solidFill>
                <a:srgbClr val="001D35"/>
              </a:solidFill>
              <a:highlight>
                <a:srgbClr val="FFFFFF"/>
              </a:highlight>
              <a:latin typeface="Roboto"/>
              <a:ea typeface="Roboto"/>
              <a:cs typeface="Roboto"/>
              <a:sym typeface="Roboto"/>
            </a:endParaRPr>
          </a:p>
          <a:p>
            <a:r>
              <a:rPr lang="en-US" sz="1167" b="1" dirty="0">
                <a:solidFill>
                  <a:srgbClr val="001D35"/>
                </a:solidFill>
                <a:highlight>
                  <a:srgbClr val="FFFFFF"/>
                </a:highlight>
                <a:latin typeface="Roboto"/>
                <a:ea typeface="Roboto"/>
                <a:cs typeface="Roboto"/>
                <a:sym typeface="Roboto"/>
              </a:rPr>
              <a:t>TX House Bill 1709: </a:t>
            </a:r>
            <a:r>
              <a:rPr lang="en-US" sz="1167" u="sng" dirty="0">
                <a:solidFill>
                  <a:schemeClr val="hlink"/>
                </a:solidFill>
                <a:highlight>
                  <a:srgbClr val="FFFFFF"/>
                </a:highlight>
                <a:latin typeface="Roboto"/>
                <a:ea typeface="Roboto"/>
                <a:cs typeface="Roboto"/>
                <a:sym typeface="Roboto"/>
                <a:hlinkClick r:id="rId9"/>
              </a:rPr>
              <a:t>https://capitol.texas.gov/tlodocs/89R/billtext/html/HB01709I.htm?utm_source=chatgpt.com</a:t>
            </a:r>
            <a:endParaRPr lang="en-US" sz="1167" dirty="0">
              <a:solidFill>
                <a:srgbClr val="001D35"/>
              </a:solidFill>
              <a:highlight>
                <a:srgbClr val="FFFFFF"/>
              </a:highlight>
              <a:latin typeface="Roboto"/>
              <a:ea typeface="Roboto"/>
              <a:cs typeface="Roboto"/>
              <a:sym typeface="Roboto"/>
            </a:endParaRPr>
          </a:p>
          <a:p>
            <a:endParaRPr lang="en-US" sz="1125" dirty="0">
              <a:solidFill>
                <a:srgbClr val="001D35"/>
              </a:solidFill>
              <a:highlight>
                <a:srgbClr val="FFFFFF"/>
              </a:highlight>
              <a:latin typeface="Roboto"/>
              <a:ea typeface="Roboto"/>
              <a:cs typeface="Roboto"/>
              <a:sym typeface="Roboto"/>
            </a:endParaRPr>
          </a:p>
          <a:p>
            <a:endParaRPr lang="en-US" sz="1500" dirty="0"/>
          </a:p>
          <a:p>
            <a:r>
              <a:rPr lang="en-US" sz="1500" b="1" dirty="0"/>
              <a:t>Yale student example: </a:t>
            </a:r>
            <a:r>
              <a:rPr lang="en-US" sz="1500" dirty="0">
                <a:hlinkClick r:id="rId10"/>
              </a:rPr>
              <a:t>https://www.govtech.com/education/higher-ed/yale-student-suing-over-accusation-of-improper-ai-use</a:t>
            </a:r>
            <a:endParaRPr lang="en-US" sz="1500" dirty="0"/>
          </a:p>
          <a:p>
            <a:endParaRPr lang="en-US" sz="1500" dirty="0"/>
          </a:p>
          <a:p>
            <a:endParaRPr lang="en-US" sz="1500" dirty="0"/>
          </a:p>
        </p:txBody>
      </p:sp>
      <p:pic>
        <p:nvPicPr>
          <p:cNvPr id="18" name="Picture 17" descr="A black board with white text&#10;&#10;Description automatically generated">
            <a:extLst>
              <a:ext uri="{FF2B5EF4-FFF2-40B4-BE49-F238E27FC236}">
                <a16:creationId xmlns:a16="http://schemas.microsoft.com/office/drawing/2014/main" id="{02BBAF3B-63CB-8765-4E15-FE9D78A1A43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684968" y="1929081"/>
            <a:ext cx="4186992" cy="29998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rcuit board in the shape of a brain&#10;&#10;AI-generated content may be incorrect.">
            <a:extLst>
              <a:ext uri="{FF2B5EF4-FFF2-40B4-BE49-F238E27FC236}">
                <a16:creationId xmlns:a16="http://schemas.microsoft.com/office/drawing/2014/main" id="{C98613A5-D3EE-A954-40FD-2245336E16EF}"/>
              </a:ext>
            </a:extLst>
          </p:cNvPr>
          <p:cNvPicPr>
            <a:picLocks noChangeAspect="1"/>
          </p:cNvPicPr>
          <p:nvPr/>
        </p:nvPicPr>
        <p:blipFill>
          <a:blip r:embed="rId2">
            <a:extLst>
              <a:ext uri="{837473B0-CC2E-450A-ABE3-18F120FF3D39}">
                <a1611:picAttrSrcUrl xmlns:a1611="http://schemas.microsoft.com/office/drawing/2016/11/main" r:id="rId3"/>
              </a:ext>
            </a:extLst>
          </a:blip>
          <a:srcRect b="17280"/>
          <a:stretch/>
        </p:blipFill>
        <p:spPr>
          <a:xfrm>
            <a:off x="0" y="11"/>
            <a:ext cx="12192000" cy="6857989"/>
          </a:xfrm>
          <a:prstGeom prst="rect">
            <a:avLst/>
          </a:prstGeom>
        </p:spPr>
      </p:pic>
      <p:sp>
        <p:nvSpPr>
          <p:cNvPr id="2" name="Title 1"/>
          <p:cNvSpPr>
            <a:spLocks noGrp="1"/>
          </p:cNvSpPr>
          <p:nvPr>
            <p:ph type="ctrTitle"/>
          </p:nvPr>
        </p:nvSpPr>
        <p:spPr>
          <a:xfrm>
            <a:off x="78632" y="-80819"/>
            <a:ext cx="5619054" cy="4849091"/>
          </a:xfrm>
        </p:spPr>
        <p:txBody>
          <a:bodyPr anchor="ctr">
            <a:normAutofit/>
          </a:bodyPr>
          <a:lstStyle/>
          <a:p>
            <a:pPr algn="r"/>
            <a:r>
              <a:rPr lang="en-US" dirty="0">
                <a:solidFill>
                  <a:srgbClr val="FFFFFF"/>
                </a:solidFill>
              </a:rPr>
              <a:t>Leveraging Machine Learning in CDIS Teaching and Learning</a:t>
            </a:r>
          </a:p>
        </p:txBody>
      </p:sp>
      <p:sp>
        <p:nvSpPr>
          <p:cNvPr id="3" name="Subtitle 2"/>
          <p:cNvSpPr>
            <a:spLocks noGrp="1"/>
          </p:cNvSpPr>
          <p:nvPr>
            <p:ph type="subTitle" idx="1"/>
          </p:nvPr>
        </p:nvSpPr>
        <p:spPr>
          <a:xfrm>
            <a:off x="1952625" y="3165763"/>
            <a:ext cx="4263448" cy="4076699"/>
          </a:xfrm>
        </p:spPr>
        <p:txBody>
          <a:bodyPr vert="horz" lIns="91440" tIns="45720" rIns="91440" bIns="45720" rtlCol="0" anchor="ctr">
            <a:normAutofit/>
          </a:bodyPr>
          <a:lstStyle/>
          <a:p>
            <a:r>
              <a:rPr lang="en-US" dirty="0">
                <a:solidFill>
                  <a:srgbClr val="FFFFFF"/>
                </a:solidFill>
                <a:latin typeface="Gabriola"/>
              </a:rPr>
              <a:t>Renee M. Wendel, M.S., CCC-SLP</a:t>
            </a:r>
          </a:p>
          <a:p>
            <a:r>
              <a:rPr lang="en-US" dirty="0">
                <a:solidFill>
                  <a:srgbClr val="FFFFFF"/>
                </a:solidFill>
                <a:latin typeface="Gabriola"/>
              </a:rPr>
              <a:t>Professor of Instruction &amp; Director of Clinical Education</a:t>
            </a:r>
          </a:p>
          <a:p>
            <a:r>
              <a:rPr lang="en-US" dirty="0">
                <a:solidFill>
                  <a:srgbClr val="FFFFFF"/>
                </a:solidFill>
                <a:latin typeface="Gabriola"/>
              </a:rPr>
              <a:t>Department of Communication Disorders</a:t>
            </a:r>
          </a:p>
        </p:txBody>
      </p:sp>
      <p:sp>
        <p:nvSpPr>
          <p:cNvPr id="8" name="TextBox 7">
            <a:extLst>
              <a:ext uri="{FF2B5EF4-FFF2-40B4-BE49-F238E27FC236}">
                <a16:creationId xmlns:a16="http://schemas.microsoft.com/office/drawing/2014/main" id="{40E57059-DBEC-4B03-298E-F1125CFFE179}"/>
              </a:ext>
            </a:extLst>
          </p:cNvPr>
          <p:cNvSpPr txBox="1"/>
          <p:nvPr/>
        </p:nvSpPr>
        <p:spPr>
          <a:xfrm>
            <a:off x="1952625" y="6243638"/>
            <a:ext cx="8286750" cy="317500"/>
          </a:xfrm>
          <a:prstGeom prst="rect">
            <a:avLst/>
          </a:prstGeom>
        </p:spPr>
        <p:txBody>
          <a:bodyPr>
            <a:normAutofit lnSpcReduction="10000"/>
          </a:bodyPr>
          <a:lstStyle/>
          <a:p>
            <a:pPr>
              <a:lnSpc>
                <a:spcPct val="90000"/>
              </a:lnSpc>
              <a:spcAft>
                <a:spcPts val="600"/>
              </a:spcAft>
            </a:pPr>
            <a:r>
              <a:rPr lang="en-US" sz="1700"/>
              <a:t>ThePhoto by PhotoAuthor is licensed under CCYYSA.</a:t>
            </a:r>
          </a:p>
        </p:txBody>
      </p:sp>
    </p:spTree>
    <p:extLst>
      <p:ext uri="{BB962C8B-B14F-4D97-AF65-F5344CB8AC3E}">
        <p14:creationId xmlns:p14="http://schemas.microsoft.com/office/powerpoint/2010/main" val="109857222"/>
      </p:ext>
    </p:extLst>
  </p:cSld>
  <p:clrMapOvr>
    <a:masterClrMapping/>
  </p:clrMapOvr>
</p:sld>
</file>

<file path=ppt/theme/theme1.xml><?xml version="1.0" encoding="utf-8"?>
<a:theme xmlns:a="http://schemas.openxmlformats.org/drawingml/2006/main" name="TXST Light">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6DDE942-A8B2-AA4C-AFD5-B6EA516BB99B}" vid="{574680A8-D76E-ED46-8A3F-634BFBFC34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DDA25778987B49904748989B71BBF1" ma:contentTypeVersion="12" ma:contentTypeDescription="Create a new document." ma:contentTypeScope="" ma:versionID="6b7168fe2e33c77cd706ba4fd9d41304">
  <xsd:schema xmlns:xsd="http://www.w3.org/2001/XMLSchema" xmlns:xs="http://www.w3.org/2001/XMLSchema" xmlns:p="http://schemas.microsoft.com/office/2006/metadata/properties" xmlns:ns2="a5dec8c7-2293-4b9d-923a-eeb92ea94417" xmlns:ns3="39847b0b-0d4f-4f69-879a-579af13e8294" targetNamespace="http://schemas.microsoft.com/office/2006/metadata/properties" ma:root="true" ma:fieldsID="0239a2393a2454cdbdf4dbc49dbd40ef" ns2:_="" ns3:_="">
    <xsd:import namespace="a5dec8c7-2293-4b9d-923a-eeb92ea94417"/>
    <xsd:import namespace="39847b0b-0d4f-4f69-879a-579af13e82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ProposalNumber"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ec8c7-2293-4b9d-923a-eeb92ea94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ProposalNumber" ma:index="12" nillable="true" ma:displayName="Proposal Number" ma:format="Dropdown" ma:internalName="ProposalNumber">
      <xsd:simpleType>
        <xsd:restriction base="dms:Text">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847b0b-0d4f-4f69-879a-579af13e829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2bc27be-8ab7-4c6b-8707-4da18f6caf40}" ma:internalName="TaxCatchAll" ma:showField="CatchAllData" ma:web="39847b0b-0d4f-4f69-879a-579af13e82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dec8c7-2293-4b9d-923a-eeb92ea94417">
      <Terms xmlns="http://schemas.microsoft.com/office/infopath/2007/PartnerControls"/>
    </lcf76f155ced4ddcb4097134ff3c332f>
    <TaxCatchAll xmlns="39847b0b-0d4f-4f69-879a-579af13e8294" xsi:nil="true"/>
    <ProposalNumber xmlns="a5dec8c7-2293-4b9d-923a-eeb92ea94417" xsi:nil="true"/>
  </documentManagement>
</p:properties>
</file>

<file path=customXml/itemProps1.xml><?xml version="1.0" encoding="utf-8"?>
<ds:datastoreItem xmlns:ds="http://schemas.openxmlformats.org/officeDocument/2006/customXml" ds:itemID="{FF113E3F-0FBA-4077-AF2F-9563E8FA16D3}">
  <ds:schemaRefs>
    <ds:schemaRef ds:uri="http://schemas.microsoft.com/sharepoint/v3/contenttype/forms"/>
  </ds:schemaRefs>
</ds:datastoreItem>
</file>

<file path=customXml/itemProps2.xml><?xml version="1.0" encoding="utf-8"?>
<ds:datastoreItem xmlns:ds="http://schemas.openxmlformats.org/officeDocument/2006/customXml" ds:itemID="{6119B13F-475A-49EC-B2B6-078A9656F3C4}"/>
</file>

<file path=customXml/itemProps3.xml><?xml version="1.0" encoding="utf-8"?>
<ds:datastoreItem xmlns:ds="http://schemas.openxmlformats.org/officeDocument/2006/customXml" ds:itemID="{6CA2772D-6AB4-4303-A60A-4872810885EA}">
  <ds:schemaRefs>
    <ds:schemaRef ds:uri="5f9efd60-91f6-4699-b517-a26acc9da5ac"/>
    <ds:schemaRef ds:uri="http://purl.org/dc/elements/1.1/"/>
    <ds:schemaRef ds:uri="http://purl.org/dc/terms/"/>
    <ds:schemaRef ds:uri="http://purl.org/dc/dcmitype/"/>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366bb94d-ed52-48c4-977f-e7160257263f"/>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emplate>TXST Light</Template>
  <TotalTime>10796</TotalTime>
  <Words>1065</Words>
  <Application>Microsoft Office PowerPoint</Application>
  <PresentationFormat>Widescreen</PresentationFormat>
  <Paragraphs>179</Paragraphs>
  <Slides>31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Aptos</vt:lpstr>
      <vt:lpstr>Arial</vt:lpstr>
      <vt:lpstr>Calibri</vt:lpstr>
      <vt:lpstr>DM Sans</vt:lpstr>
      <vt:lpstr>DM Sans Bold</vt:lpstr>
      <vt:lpstr>Gabriola</vt:lpstr>
      <vt:lpstr>Lato Extended</vt:lpstr>
      <vt:lpstr>PT Serif</vt:lpstr>
      <vt:lpstr>Roboto</vt:lpstr>
      <vt:lpstr>TXST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Leveraging Machine Learning in CDIS Teaching and Learning</vt:lpstr>
      <vt:lpstr>What is generative ai?</vt:lpstr>
      <vt:lpstr>Clinical Training in CDIS</vt:lpstr>
      <vt:lpstr>Example 1</vt:lpstr>
      <vt:lpstr>PowerPoint Presentation</vt:lpstr>
      <vt:lpstr>PowerPoint Presentation</vt:lpstr>
      <vt:lpstr>PowerPoint Presentation</vt:lpstr>
      <vt:lpstr>PowerPoint Presentation</vt:lpstr>
      <vt:lpstr>Considerations</vt:lpstr>
      <vt:lpstr>NSF Grants to Introduce AI to Students and Faculty</vt:lpstr>
      <vt:lpstr>Grants</vt:lpstr>
      <vt:lpstr>Expand AI Modules</vt:lpstr>
      <vt:lpstr>Each Lesson</vt:lpstr>
      <vt:lpstr>Expand AI - Healthcare</vt:lpstr>
      <vt:lpstr>Lesson 1: Exploring the Uses of Artificial Intelligence in Healthcare</vt:lpstr>
      <vt:lpstr>Lesson 3: Applying AI in Healthcare</vt:lpstr>
      <vt:lpstr>PowerPoint Presentation</vt:lpstr>
      <vt:lpstr>PowerPoint Presentation</vt:lpstr>
      <vt:lpstr>PowerPoint Presentation</vt:lpstr>
      <vt:lpstr>Opioid scripts written/population of county</vt:lpstr>
      <vt:lpstr>Bubble chart of counties with highest opioid scripts/county population</vt:lpstr>
      <vt:lpstr>STEM-CLEAR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Qasem, Apan M</dc:creator>
  <cp:lastModifiedBy>Hewitt, Barbara A</cp:lastModifiedBy>
  <cp:revision>31</cp:revision>
  <dcterms:created xsi:type="dcterms:W3CDTF">2024-11-11T23:29:29Z</dcterms:created>
  <dcterms:modified xsi:type="dcterms:W3CDTF">2025-03-27T03:55:32Z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0x010100F1DDA25778987B49904748989B71BBF1</vt:lpwstr>
  </property>
  <property fmtid="{D5CDD505-2E9C-101B-9397-08002B2CF9AE}" pid="3" name="MediaServiceImageTags">
    <vt:lpwstr/>
  </property>
</Properties>
</file>